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drawingml.chart+xml" PartName="/ppt/charts/chart1.xml"/>
  <Override ContentType="application/vnd.ms-office.chartcolorstyle+xml" PartName="/ppt/charts/colors1.xml"/>
  <Override ContentType="application/vnd.ms-office.chartstyle+xml" PartName="/ppt/charts/style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87" r:id="rId3"/>
    <p:sldId id="288" r:id="rId4"/>
    <p:sldId id="311" r:id="rId5"/>
    <p:sldId id="291" r:id="rId6"/>
    <p:sldId id="309" r:id="rId7"/>
    <p:sldId id="297" r:id="rId8"/>
    <p:sldId id="312" r:id="rId9"/>
    <p:sldId id="314" r:id="rId10"/>
    <p:sldId id="313" r:id="rId11"/>
    <p:sldId id="300" r:id="rId12"/>
    <p:sldId id="301" r:id="rId13"/>
    <p:sldId id="302" r:id="rId14"/>
    <p:sldId id="316" r:id="rId15"/>
    <p:sldId id="306" r:id="rId16"/>
    <p:sldId id="307" r:id="rId17"/>
    <p:sldId id="29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Extrabold" panose="02000506030000020004" pitchFamily="2" charset="0"/>
      <p:bold r:id="rId28"/>
    </p:embeddedFont>
    <p:embeddedFont>
      <p:font typeface="Proxima Nova Semibold" panose="0200050603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4540E-ABC0-4C7E-A856-11361A87351F}">
  <a:tblStyle styleId="{F544540E-ABC0-4C7E-A856-11361A8735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7"/>
    <p:restoredTop sz="94651"/>
  </p:normalViewPr>
  <p:slideViewPr>
    <p:cSldViewPr snapToGrid="0">
      <p:cViewPr varScale="1">
        <p:scale>
          <a:sx n="182" d="100"/>
          <a:sy n="182" d="100"/>
        </p:scale>
        <p:origin x="184" y="528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9.xml" Type="http://schemas.openxmlformats.org/officeDocument/2006/relationships/slide"/><Relationship Id="rId11" Target="slides/slide10.xml" Type="http://schemas.openxmlformats.org/officeDocument/2006/relationships/slide"/><Relationship Id="rId12" Target="slides/slide11.xml" Type="http://schemas.openxmlformats.org/officeDocument/2006/relationships/slide"/><Relationship Id="rId13" Target="slides/slide12.xml" Type="http://schemas.openxmlformats.org/officeDocument/2006/relationships/slide"/><Relationship Id="rId14" Target="slides/slide13.xml" Type="http://schemas.openxmlformats.org/officeDocument/2006/relationships/slide"/><Relationship Id="rId15" Target="slides/slide14.xml" Type="http://schemas.openxmlformats.org/officeDocument/2006/relationships/slide"/><Relationship Id="rId16" Target="slides/slide15.xml" Type="http://schemas.openxmlformats.org/officeDocument/2006/relationships/slide"/><Relationship Id="rId17" Target="slides/slide16.xml" Type="http://schemas.openxmlformats.org/officeDocument/2006/relationships/slide"/><Relationship Id="rId18" Target="slides/slide17.xml" Type="http://schemas.openxmlformats.org/officeDocument/2006/relationships/slide"/><Relationship Id="rId19" Target="notesMasters/notesMaster1.xml" Type="http://schemas.openxmlformats.org/officeDocument/2006/relationships/notesMaster"/><Relationship Id="rId2" Target="slides/slide1.xml" Type="http://schemas.openxmlformats.org/officeDocument/2006/relationships/slide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27" Target="fonts/font8.fntdata" Type="http://schemas.openxmlformats.org/officeDocument/2006/relationships/font"/><Relationship Id="rId28" Target="fonts/font9.fntdata" Type="http://schemas.openxmlformats.org/officeDocument/2006/relationships/font"/><Relationship Id="rId29" Target="fonts/font10.fntdata" Type="http://schemas.openxmlformats.org/officeDocument/2006/relationships/font"/><Relationship Id="rId3" Target="slides/slide2.xml" Type="http://schemas.openxmlformats.org/officeDocument/2006/relationships/slide"/><Relationship Id="rId30" Target="fonts/font11.fntdata" Type="http://schemas.openxmlformats.org/officeDocument/2006/relationships/font"/><Relationship Id="rId31" Target="fonts/font12.fntdata" Type="http://schemas.openxmlformats.org/officeDocument/2006/relationships/font"/><Relationship Id="rId32" Target="fonts/font13.fntdata" Type="http://schemas.openxmlformats.org/officeDocument/2006/relationships/font"/><Relationship Id="rId33" Target="presProps.xml" Type="http://schemas.openxmlformats.org/officeDocument/2006/relationships/presProps"/><Relationship Id="rId34" Target="viewProps.xml" Type="http://schemas.openxmlformats.org/officeDocument/2006/relationships/viewProps"/><Relationship Id="rId35" Target="theme/theme1.xml" Type="http://schemas.openxmlformats.org/officeDocument/2006/relationships/theme"/><Relationship Id="rId36" Target="tableStyles.xml" Type="http://schemas.openxmlformats.org/officeDocument/2006/relationships/tableStyles"/><Relationship Id="rId4" Target="slides/slide3.xml" Type="http://schemas.openxmlformats.org/officeDocument/2006/relationships/slide"/><Relationship Id="rId5" Target="slides/slide4.xml" Type="http://schemas.openxmlformats.org/officeDocument/2006/relationships/slide"/><Relationship Id="rId6" Target="slides/slide5.xml" Type="http://schemas.openxmlformats.org/officeDocument/2006/relationships/slide"/><Relationship Id="rId7" Target="slides/slide6.xml" Type="http://schemas.openxmlformats.org/officeDocument/2006/relationships/slide"/><Relationship Id="rId8" Target="slides/slide7.xml" Type="http://schemas.openxmlformats.org/officeDocument/2006/relationships/slide"/><Relationship Id="rId9" Target="slides/slide8.xml" Type="http://schemas.openxmlformats.org/officeDocument/2006/relationships/slide"/></Relationships>
</file>

<file path=ppt/charts/_rels/chart1.xml.rels><?xml version="1.0" encoding="UTF-8" standalone="no"?><Relationships xmlns="http://schemas.openxmlformats.org/package/2006/relationships"><Relationship Id="rId1" Target="style1.xml" Type="http://schemas.microsoft.com/office/2011/relationships/chartStyle"/><Relationship Id="rId2" Target="colors1.xml" Type="http://schemas.microsoft.com/office/2011/relationships/chartColorStyle"/><Relationship Id="rId3" Target="Book1" TargetMode="External" Type="http://schemas.openxmlformats.org/officeDocument/2006/relationships/oleObject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Sazonalidade 2020.2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daily_contribution_normalized</c:v>
                </c:pt>
              </c:strCache>
            </c:strRef>
          </c:tx>
          <c:spPr>
            <a:ln w="28575" cap="rnd">
              <a:solidFill>
                <a:srgbClr val="1026F8"/>
              </a:solidFill>
              <a:round/>
            </a:ln>
            <a:effectLst/>
          </c:spPr>
          <c:marker>
            <c:symbol val="none"/>
          </c:marker>
          <c:cat>
            <c:strRef>
              <c:f>Sheet1!$E$2:$E$184</c:f>
              <c:strCache>
                <c:ptCount val="183"/>
                <c:pt idx="0">
                  <c:v>Abr</c:v>
                </c:pt>
                <c:pt idx="29">
                  <c:v>Mai</c:v>
                </c:pt>
                <c:pt idx="60">
                  <c:v>Jun</c:v>
                </c:pt>
                <c:pt idx="90">
                  <c:v>Jul</c:v>
                </c:pt>
                <c:pt idx="121">
                  <c:v>Ago</c:v>
                </c:pt>
                <c:pt idx="152">
                  <c:v>Set</c:v>
                </c:pt>
                <c:pt idx="182">
                  <c:v>Out</c:v>
                </c:pt>
              </c:strCache>
            </c:strRef>
          </c:cat>
          <c:val>
            <c:numRef>
              <c:f>Sheet1!$C$2:$C$184</c:f>
              <c:numCache>
                <c:formatCode>General</c:formatCode>
                <c:ptCount val="183"/>
                <c:pt idx="0">
                  <c:v>3.8818730253512E-3</c:v>
                </c:pt>
                <c:pt idx="1">
                  <c:v>3.7741946463246199E-3</c:v>
                </c:pt>
                <c:pt idx="2">
                  <c:v>3.699947514724123E-3</c:v>
                </c:pt>
                <c:pt idx="3">
                  <c:v>3.0166672250403152E-3</c:v>
                </c:pt>
                <c:pt idx="4">
                  <c:v>2.5800759853690973E-3</c:v>
                </c:pt>
                <c:pt idx="5">
                  <c:v>3.1291067138944427E-3</c:v>
                </c:pt>
                <c:pt idx="6">
                  <c:v>3.3437002009936222E-3</c:v>
                </c:pt>
                <c:pt idx="7">
                  <c:v>3.3808859061648967E-3</c:v>
                </c:pt>
                <c:pt idx="8">
                  <c:v>3.3202916452725094E-3</c:v>
                </c:pt>
                <c:pt idx="9">
                  <c:v>3.071625981513918E-3</c:v>
                </c:pt>
                <c:pt idx="10">
                  <c:v>3.0286898761728771E-3</c:v>
                </c:pt>
                <c:pt idx="11">
                  <c:v>2.9605989054482295E-3</c:v>
                </c:pt>
                <c:pt idx="12">
                  <c:v>2.7081053894059655E-3</c:v>
                </c:pt>
                <c:pt idx="13">
                  <c:v>2.5366011060642289E-3</c:v>
                </c:pt>
                <c:pt idx="14">
                  <c:v>2.4005738236340256E-3</c:v>
                </c:pt>
                <c:pt idx="15">
                  <c:v>2.3591483108422609E-3</c:v>
                </c:pt>
                <c:pt idx="16">
                  <c:v>2.4919553890776244E-3</c:v>
                </c:pt>
                <c:pt idx="17">
                  <c:v>2.4998887384857387E-3</c:v>
                </c:pt>
                <c:pt idx="18">
                  <c:v>2.5382991170413661E-3</c:v>
                </c:pt>
                <c:pt idx="19">
                  <c:v>2.6339150398638697E-3</c:v>
                </c:pt>
                <c:pt idx="20">
                  <c:v>2.4736011263862788E-3</c:v>
                </c:pt>
                <c:pt idx="21">
                  <c:v>2.5358322787367442E-3</c:v>
                </c:pt>
                <c:pt idx="22">
                  <c:v>2.6166524428087928E-3</c:v>
                </c:pt>
                <c:pt idx="23">
                  <c:v>2.681092066582937E-3</c:v>
                </c:pt>
                <c:pt idx="24">
                  <c:v>2.6949171374385573E-3</c:v>
                </c:pt>
                <c:pt idx="25">
                  <c:v>2.7055315344626171E-3</c:v>
                </c:pt>
                <c:pt idx="26">
                  <c:v>2.7683830283243118E-3</c:v>
                </c:pt>
                <c:pt idx="27">
                  <c:v>3.0846626926794201E-3</c:v>
                </c:pt>
                <c:pt idx="28">
                  <c:v>3.2035107657446518E-3</c:v>
                </c:pt>
                <c:pt idx="29">
                  <c:v>3.2795851691706829E-3</c:v>
                </c:pt>
                <c:pt idx="30">
                  <c:v>3.1008806690885648E-3</c:v>
                </c:pt>
                <c:pt idx="31">
                  <c:v>3.1410635456083002E-3</c:v>
                </c:pt>
                <c:pt idx="32">
                  <c:v>3.1748684593204124E-3</c:v>
                </c:pt>
                <c:pt idx="33">
                  <c:v>3.4608924480259381E-3</c:v>
                </c:pt>
                <c:pt idx="34">
                  <c:v>3.7255111632785993E-3</c:v>
                </c:pt>
                <c:pt idx="35">
                  <c:v>3.9858037087366635E-3</c:v>
                </c:pt>
                <c:pt idx="36">
                  <c:v>4.2462773513319363E-3</c:v>
                </c:pt>
                <c:pt idx="37">
                  <c:v>4.7348912619035689E-3</c:v>
                </c:pt>
                <c:pt idx="38">
                  <c:v>4.7753918045460855E-3</c:v>
                </c:pt>
                <c:pt idx="39">
                  <c:v>4.8102818621234269E-3</c:v>
                </c:pt>
                <c:pt idx="40">
                  <c:v>5.003832966262306E-3</c:v>
                </c:pt>
                <c:pt idx="41">
                  <c:v>5.0943579429973971E-3</c:v>
                </c:pt>
                <c:pt idx="42">
                  <c:v>5.1072348724623805E-3</c:v>
                </c:pt>
                <c:pt idx="43">
                  <c:v>5.0702073128630403E-3</c:v>
                </c:pt>
                <c:pt idx="44">
                  <c:v>5.0248715759601062E-3</c:v>
                </c:pt>
                <c:pt idx="45">
                  <c:v>5.0198339714215218E-3</c:v>
                </c:pt>
                <c:pt idx="46">
                  <c:v>5.0282398579441301E-3</c:v>
                </c:pt>
                <c:pt idx="47">
                  <c:v>5.2082767272759855E-3</c:v>
                </c:pt>
                <c:pt idx="48">
                  <c:v>5.446762117936781E-3</c:v>
                </c:pt>
                <c:pt idx="49">
                  <c:v>5.7182779551914155E-3</c:v>
                </c:pt>
                <c:pt idx="50">
                  <c:v>5.9712028815933982E-3</c:v>
                </c:pt>
                <c:pt idx="51">
                  <c:v>6.180064947757513E-3</c:v>
                </c:pt>
                <c:pt idx="52">
                  <c:v>6.2243661179914919E-3</c:v>
                </c:pt>
                <c:pt idx="53">
                  <c:v>6.250495144430138E-3</c:v>
                </c:pt>
                <c:pt idx="54">
                  <c:v>6.3320903706249338E-3</c:v>
                </c:pt>
                <c:pt idx="55">
                  <c:v>6.3074385731310195E-3</c:v>
                </c:pt>
                <c:pt idx="56">
                  <c:v>6.2242072064458464E-3</c:v>
                </c:pt>
                <c:pt idx="57">
                  <c:v>6.1347403797191525E-3</c:v>
                </c:pt>
                <c:pt idx="58">
                  <c:v>6.0759423040565265E-3</c:v>
                </c:pt>
                <c:pt idx="59">
                  <c:v>6.0723648343398761E-3</c:v>
                </c:pt>
                <c:pt idx="60">
                  <c:v>6.0813035539415009E-3</c:v>
                </c:pt>
                <c:pt idx="61">
                  <c:v>6.2264947929588999E-3</c:v>
                </c:pt>
                <c:pt idx="62">
                  <c:v>6.3915621258743976E-3</c:v>
                </c:pt>
                <c:pt idx="63">
                  <c:v>6.5627815388059887E-3</c:v>
                </c:pt>
                <c:pt idx="64">
                  <c:v>6.7154798299283881E-3</c:v>
                </c:pt>
                <c:pt idx="65">
                  <c:v>6.8386749203627455E-3</c:v>
                </c:pt>
                <c:pt idx="66">
                  <c:v>6.8632640809898745E-3</c:v>
                </c:pt>
                <c:pt idx="67">
                  <c:v>6.8749807731688373E-3</c:v>
                </c:pt>
                <c:pt idx="68">
                  <c:v>6.8817229487066504E-3</c:v>
                </c:pt>
                <c:pt idx="69">
                  <c:v>6.8369274764621254E-3</c:v>
                </c:pt>
                <c:pt idx="70">
                  <c:v>6.7421490491851224E-3</c:v>
                </c:pt>
                <c:pt idx="71">
                  <c:v>6.0848272027652223E-3</c:v>
                </c:pt>
                <c:pt idx="72">
                  <c:v>6.0088978794308112E-3</c:v>
                </c:pt>
                <c:pt idx="73">
                  <c:v>6.0132103743154534E-3</c:v>
                </c:pt>
                <c:pt idx="74">
                  <c:v>6.0200684972075025E-3</c:v>
                </c:pt>
                <c:pt idx="75">
                  <c:v>6.0754835254167453E-3</c:v>
                </c:pt>
                <c:pt idx="76">
                  <c:v>6.1194632698808264E-3</c:v>
                </c:pt>
                <c:pt idx="77">
                  <c:v>6.1962810248415772E-3</c:v>
                </c:pt>
                <c:pt idx="78">
                  <c:v>6.8454893291812037E-3</c:v>
                </c:pt>
                <c:pt idx="79">
                  <c:v>6.9206937433676629E-3</c:v>
                </c:pt>
                <c:pt idx="80">
                  <c:v>6.9121360859690862E-3</c:v>
                </c:pt>
                <c:pt idx="81">
                  <c:v>6.8922267242068833E-3</c:v>
                </c:pt>
                <c:pt idx="82">
                  <c:v>6.6594196873987566E-3</c:v>
                </c:pt>
                <c:pt idx="83">
                  <c:v>6.4243940180509418E-3</c:v>
                </c:pt>
                <c:pt idx="84">
                  <c:v>6.2020091844533715E-3</c:v>
                </c:pt>
                <c:pt idx="85">
                  <c:v>6.0220608800728983E-3</c:v>
                </c:pt>
                <c:pt idx="86">
                  <c:v>5.8893198874190563E-3</c:v>
                </c:pt>
                <c:pt idx="87">
                  <c:v>5.8629702063501526E-3</c:v>
                </c:pt>
                <c:pt idx="88">
                  <c:v>5.846396316606146E-3</c:v>
                </c:pt>
                <c:pt idx="89">
                  <c:v>5.7660992321685745E-3</c:v>
                </c:pt>
                <c:pt idx="90">
                  <c:v>5.7382152208413579E-3</c:v>
                </c:pt>
                <c:pt idx="91">
                  <c:v>5.7608146473568378E-3</c:v>
                </c:pt>
                <c:pt idx="92">
                  <c:v>5.8439336860201174E-3</c:v>
                </c:pt>
                <c:pt idx="93">
                  <c:v>5.9978562804310935E-3</c:v>
                </c:pt>
                <c:pt idx="94">
                  <c:v>6.0631205369402405E-3</c:v>
                </c:pt>
                <c:pt idx="95">
                  <c:v>6.1414604262002483E-3</c:v>
                </c:pt>
                <c:pt idx="96">
                  <c:v>6.8384254595280315E-3</c:v>
                </c:pt>
                <c:pt idx="97">
                  <c:v>7.4623746054439267E-3</c:v>
                </c:pt>
                <c:pt idx="98">
                  <c:v>8.0261822956927721E-3</c:v>
                </c:pt>
                <c:pt idx="99">
                  <c:v>8.4660545902621124E-3</c:v>
                </c:pt>
                <c:pt idx="100">
                  <c:v>8.7556566764122896E-3</c:v>
                </c:pt>
                <c:pt idx="101">
                  <c:v>8.7959311567127087E-3</c:v>
                </c:pt>
                <c:pt idx="102">
                  <c:v>8.8027751119264652E-3</c:v>
                </c:pt>
                <c:pt idx="103">
                  <c:v>8.7192987905963509E-3</c:v>
                </c:pt>
                <c:pt idx="104">
                  <c:v>8.6083371597949366E-3</c:v>
                </c:pt>
                <c:pt idx="105">
                  <c:v>8.5120084801494651E-3</c:v>
                </c:pt>
                <c:pt idx="106">
                  <c:v>8.4514691257334094E-3</c:v>
                </c:pt>
                <c:pt idx="107">
                  <c:v>8.4295138822540229E-3</c:v>
                </c:pt>
                <c:pt idx="108">
                  <c:v>8.4348262044516616E-3</c:v>
                </c:pt>
                <c:pt idx="109">
                  <c:v>8.4515365942058485E-3</c:v>
                </c:pt>
                <c:pt idx="110">
                  <c:v>8.6720383709856779E-3</c:v>
                </c:pt>
                <c:pt idx="111">
                  <c:v>8.9210553569751636E-3</c:v>
                </c:pt>
                <c:pt idx="112">
                  <c:v>9.1735176007881076E-3</c:v>
                </c:pt>
                <c:pt idx="113">
                  <c:v>9.3694159895660479E-3</c:v>
                </c:pt>
                <c:pt idx="114">
                  <c:v>9.4801065571212175E-3</c:v>
                </c:pt>
                <c:pt idx="115">
                  <c:v>9.4888972182068793E-3</c:v>
                </c:pt>
                <c:pt idx="116">
                  <c:v>9.482755550527194E-3</c:v>
                </c:pt>
                <c:pt idx="117">
                  <c:v>9.3801422806450395E-3</c:v>
                </c:pt>
                <c:pt idx="118">
                  <c:v>9.2781290397996406E-3</c:v>
                </c:pt>
                <c:pt idx="119">
                  <c:v>9.1851156378027661E-3</c:v>
                </c:pt>
                <c:pt idx="120">
                  <c:v>9.1120198762061812E-3</c:v>
                </c:pt>
                <c:pt idx="121">
                  <c:v>9.0642231413598645E-3</c:v>
                </c:pt>
                <c:pt idx="122">
                  <c:v>9.0592115232559414E-3</c:v>
                </c:pt>
                <c:pt idx="123">
                  <c:v>9.0630051392567267E-3</c:v>
                </c:pt>
                <c:pt idx="124">
                  <c:v>9.1494912178387271E-3</c:v>
                </c:pt>
                <c:pt idx="125">
                  <c:v>9.2526995630955837E-3</c:v>
                </c:pt>
                <c:pt idx="126">
                  <c:v>9.3488987644863714E-3</c:v>
                </c:pt>
                <c:pt idx="127">
                  <c:v>9.4098863711238982E-3</c:v>
                </c:pt>
                <c:pt idx="128">
                  <c:v>9.4289166170201093E-3</c:v>
                </c:pt>
                <c:pt idx="129">
                  <c:v>9.4233012900738333E-3</c:v>
                </c:pt>
                <c:pt idx="130">
                  <c:v>9.4073899012609378E-3</c:v>
                </c:pt>
                <c:pt idx="131">
                  <c:v>9.1765211479499509E-3</c:v>
                </c:pt>
                <c:pt idx="132">
                  <c:v>8.8585010956696939E-3</c:v>
                </c:pt>
                <c:pt idx="133">
                  <c:v>8.4396434347794053E-3</c:v>
                </c:pt>
                <c:pt idx="134">
                  <c:v>7.9848979168463639E-3</c:v>
                </c:pt>
                <c:pt idx="135">
                  <c:v>7.5589713532992582E-3</c:v>
                </c:pt>
                <c:pt idx="136">
                  <c:v>7.4576860423900704E-3</c:v>
                </c:pt>
                <c:pt idx="137">
                  <c:v>7.386047866065097E-3</c:v>
                </c:pt>
                <c:pt idx="138">
                  <c:v>7.0040616637518397E-3</c:v>
                </c:pt>
                <c:pt idx="139">
                  <c:v>6.8017558611989442E-3</c:v>
                </c:pt>
                <c:pt idx="140">
                  <c:v>6.6884954457120532E-3</c:v>
                </c:pt>
                <c:pt idx="141">
                  <c:v>6.6126946227207991E-3</c:v>
                </c:pt>
                <c:pt idx="142">
                  <c:v>6.5349627328206619E-3</c:v>
                </c:pt>
                <c:pt idx="143">
                  <c:v>6.505778485610984E-3</c:v>
                </c:pt>
                <c:pt idx="144">
                  <c:v>6.4679562117446066E-3</c:v>
                </c:pt>
                <c:pt idx="145">
                  <c:v>6.0717445956338994E-3</c:v>
                </c:pt>
                <c:pt idx="146">
                  <c:v>5.6487459296750489E-3</c:v>
                </c:pt>
                <c:pt idx="147">
                  <c:v>5.2069822824644856E-3</c:v>
                </c:pt>
                <c:pt idx="148">
                  <c:v>4.8146343748733111E-3</c:v>
                </c:pt>
                <c:pt idx="149">
                  <c:v>4.4976721483658789E-3</c:v>
                </c:pt>
                <c:pt idx="150">
                  <c:v>4.4276820572391679E-3</c:v>
                </c:pt>
                <c:pt idx="151">
                  <c:v>4.3773110323198439E-3</c:v>
                </c:pt>
                <c:pt idx="152">
                  <c:v>4.0720992571891728E-3</c:v>
                </c:pt>
                <c:pt idx="153">
                  <c:v>3.8650041472904953E-3</c:v>
                </c:pt>
                <c:pt idx="154">
                  <c:v>3.7081138265190948E-3</c:v>
                </c:pt>
                <c:pt idx="155">
                  <c:v>3.589967720059093E-3</c:v>
                </c:pt>
                <c:pt idx="156">
                  <c:v>3.4940364981168614E-3</c:v>
                </c:pt>
                <c:pt idx="157">
                  <c:v>3.4689092340032903E-3</c:v>
                </c:pt>
                <c:pt idx="158">
                  <c:v>3.44239376454415E-3</c:v>
                </c:pt>
                <c:pt idx="159">
                  <c:v>2.9104422072707128E-3</c:v>
                </c:pt>
                <c:pt idx="160">
                  <c:v>2.7025477481657408E-3</c:v>
                </c:pt>
                <c:pt idx="161">
                  <c:v>2.5471532965525906E-3</c:v>
                </c:pt>
                <c:pt idx="162">
                  <c:v>2.4302747816826661E-3</c:v>
                </c:pt>
                <c:pt idx="163">
                  <c:v>2.350115720242889E-3</c:v>
                </c:pt>
                <c:pt idx="164">
                  <c:v>2.3351580604415211E-3</c:v>
                </c:pt>
                <c:pt idx="165">
                  <c:v>2.3284492978761359E-3</c:v>
                </c:pt>
                <c:pt idx="166">
                  <c:v>2.6128329975049283E-3</c:v>
                </c:pt>
                <c:pt idx="167">
                  <c:v>2.6188250597272002E-3</c:v>
                </c:pt>
                <c:pt idx="168">
                  <c:v>2.6080459474816585E-3</c:v>
                </c:pt>
                <c:pt idx="169">
                  <c:v>2.6070028524879329E-3</c:v>
                </c:pt>
                <c:pt idx="170">
                  <c:v>2.6087324030583769E-3</c:v>
                </c:pt>
                <c:pt idx="171">
                  <c:v>2.6077909888502712E-3</c:v>
                </c:pt>
                <c:pt idx="172">
                  <c:v>2.6039735706796948E-3</c:v>
                </c:pt>
                <c:pt idx="173">
                  <c:v>2.548655083439736E-3</c:v>
                </c:pt>
                <c:pt idx="174">
                  <c:v>2.4866566607976864E-3</c:v>
                </c:pt>
                <c:pt idx="175">
                  <c:v>2.4268338116065968E-3</c:v>
                </c:pt>
                <c:pt idx="176">
                  <c:v>2.381529666522198E-3</c:v>
                </c:pt>
                <c:pt idx="177">
                  <c:v>2.3535028342342875E-3</c:v>
                </c:pt>
                <c:pt idx="178">
                  <c:v>2.3496911411575372E-3</c:v>
                </c:pt>
                <c:pt idx="179">
                  <c:v>2.3488756877670649E-3</c:v>
                </c:pt>
                <c:pt idx="180">
                  <c:v>2.3573765145185571E-3</c:v>
                </c:pt>
                <c:pt idx="181">
                  <c:v>2.3769086317225632E-3</c:v>
                </c:pt>
                <c:pt idx="182">
                  <c:v>2.4112367820121787E-3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B7-5D4E-A3FE-E612EF02A41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Mês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Sheet1!$E$2:$E$184</c:f>
              <c:strCache>
                <c:ptCount val="183"/>
                <c:pt idx="0">
                  <c:v>Abr</c:v>
                </c:pt>
                <c:pt idx="29">
                  <c:v>Mai</c:v>
                </c:pt>
                <c:pt idx="60">
                  <c:v>Jun</c:v>
                </c:pt>
                <c:pt idx="90">
                  <c:v>Jul</c:v>
                </c:pt>
                <c:pt idx="121">
                  <c:v>Ago</c:v>
                </c:pt>
                <c:pt idx="152">
                  <c:v>Set</c:v>
                </c:pt>
                <c:pt idx="182">
                  <c:v>Out</c:v>
                </c:pt>
              </c:strCache>
            </c:strRef>
          </c:cat>
          <c:val>
            <c:numRef>
              <c:f>Sheet1!$E$2:$E$184</c:f>
              <c:numCache>
                <c:formatCode>General</c:formatCode>
                <c:ptCount val="183"/>
                <c:pt idx="0">
                  <c:v>0</c:v>
                </c:pt>
                <c:pt idx="29">
                  <c:v>0</c:v>
                </c:pt>
                <c:pt idx="60">
                  <c:v>0</c:v>
                </c:pt>
                <c:pt idx="90">
                  <c:v>0</c:v>
                </c:pt>
                <c:pt idx="121">
                  <c:v>0</c:v>
                </c:pt>
                <c:pt idx="152">
                  <c:v>0</c:v>
                </c:pt>
                <c:pt idx="18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B7-5D4E-A3FE-E612EF02A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rgbClr val="656666"/>
              </a:solidFill>
              <a:ln w="9525">
                <a:solidFill>
                  <a:srgbClr val="656666"/>
                </a:solidFill>
              </a:ln>
              <a:effectLst/>
            </c:spPr>
          </c:downBars>
        </c:upDownBars>
        <c:smooth val="0"/>
        <c:axId val="1506599504"/>
        <c:axId val="1510349648"/>
      </c:lineChart>
      <c:catAx>
        <c:axId val="150659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510349648"/>
        <c:crosses val="autoZero"/>
        <c:auto val="1"/>
        <c:lblAlgn val="ctr"/>
        <c:lblOffset val="100"/>
        <c:noMultiLvlLbl val="0"/>
      </c:catAx>
      <c:valAx>
        <c:axId val="15103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659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62f4b9b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62f4b9b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1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24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175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8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810012f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810012f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72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96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912a0c9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912a0c9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2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810012f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810012f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1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6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e6d70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e6d70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3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0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3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88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6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95333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1">
  <p:cSld name="SECTION_TITLE_AND_DESCRIPTION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FFED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None/>
              <a:defRPr>
                <a:solidFill>
                  <a:srgbClr val="FF7E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2">
  <p:cSld name="SECTION_TITLE_AND_DESCRIPTION_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B3E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1800"/>
              <a:buNone/>
              <a:defRPr>
                <a:solidFill>
                  <a:srgbClr val="1191E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4">
  <p:cSld name="SECTION_TITLE_AND_DESCRIPTION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2" y="-97"/>
            <a:ext cx="4572000" cy="5143500"/>
          </a:xfrm>
          <a:prstGeom prst="rect">
            <a:avLst/>
          </a:prstGeom>
          <a:solidFill>
            <a:srgbClr val="E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1800"/>
              <a:buNone/>
              <a:defRPr>
                <a:solidFill>
                  <a:srgbClr val="9D5EF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5">
  <p:cSld name="SECTION_TITLE_AND_DESCRIPTION_3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FFE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None/>
              <a:defRPr>
                <a:solidFill>
                  <a:srgbClr val="FF7E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com foto 1">
  <p:cSld name="SECTION_TITLE_AND_DESCRIPTION_3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4267200" y="-75"/>
            <a:ext cx="4572000" cy="437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14400" y="673025"/>
            <a:ext cx="2880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14400" y="1964100"/>
            <a:ext cx="2880000" cy="25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A7B17"/>
          </p15:clr>
        </p15:guide>
        <p15:guide id="2" pos="5568">
          <p15:clr>
            <a:srgbClr val="FA7B17"/>
          </p15:clr>
        </p15:guide>
        <p15:guide id="3" orient="horz" pos="27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com foto 2">
  <p:cSld name="SECTION_TITLE_AND_DESCRIPTION_3_1_1_1_1_1">
    <p:bg>
      <p:bgPr>
        <a:solidFill>
          <a:schemeClr val="accent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4267200" y="-75"/>
            <a:ext cx="4572000" cy="437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914400" y="673025"/>
            <a:ext cx="2880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914400" y="1964100"/>
            <a:ext cx="2880000" cy="25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A7B17"/>
          </p15:clr>
        </p15:guide>
        <p15:guide id="2" pos="5568">
          <p15:clr>
            <a:srgbClr val="FA7B17"/>
          </p15:clr>
        </p15:guide>
        <p15:guide id="3" orient="horz" pos="27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ma mensagem 3">
  <p:cSld name="SECTION_TITLE_AND_DESCRIPTION_1_1_2_1_1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311700" y="1254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311700" y="3154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487275" y="1505525"/>
            <a:ext cx="8169600" cy="29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1" y="4059675"/>
            <a:ext cx="1906769" cy="1083826"/>
          </a:xfrm>
          <a:custGeom>
            <a:avLst/>
            <a:gdLst/>
            <a:ahLst/>
            <a:cxnLst/>
            <a:rect l="l" t="t" r="r" b="b"/>
            <a:pathLst>
              <a:path w="1906769" h="1083826" extrusionOk="0">
                <a:moveTo>
                  <a:pt x="311900" y="0"/>
                </a:moveTo>
                <a:cubicBezTo>
                  <a:pt x="1023064" y="0"/>
                  <a:pt x="1633238" y="432384"/>
                  <a:pt x="1893878" y="1048605"/>
                </a:cubicBezTo>
                <a:lnTo>
                  <a:pt x="1906769" y="1083826"/>
                </a:lnTo>
                <a:lnTo>
                  <a:pt x="0" y="1083826"/>
                </a:lnTo>
                <a:lnTo>
                  <a:pt x="0" y="29675"/>
                </a:lnTo>
                <a:lnTo>
                  <a:pt x="136357" y="8864"/>
                </a:lnTo>
                <a:cubicBezTo>
                  <a:pt x="194074" y="3003"/>
                  <a:pt x="252637" y="0"/>
                  <a:pt x="311900" y="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7">
          <p15:clr>
            <a:srgbClr val="FA7B17"/>
          </p15:clr>
        </p15:guide>
        <p15:guide id="2" pos="5453">
          <p15:clr>
            <a:srgbClr val="FA7B17"/>
          </p15:clr>
        </p15:guide>
        <p15:guide id="3" orient="horz" pos="948">
          <p15:clr>
            <a:srgbClr val="FA7B17"/>
          </p15:clr>
        </p15:guide>
        <p15:guide id="4" orient="horz" pos="2835">
          <p15:clr>
            <a:srgbClr val="FA7B17"/>
          </p15:clr>
        </p15:guide>
        <p15:guide id="5" pos="2832">
          <p15:clr>
            <a:srgbClr val="FA7B17"/>
          </p15:clr>
        </p15:guide>
        <p15:guide id="6" pos="292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2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1"/>
          </p:nvPr>
        </p:nvSpPr>
        <p:spPr>
          <a:xfrm>
            <a:off x="487275" y="1505525"/>
            <a:ext cx="8169600" cy="29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 rot="-3598236">
            <a:off x="7992125" y="-403841"/>
            <a:ext cx="1374922" cy="1863078"/>
          </a:xfrm>
          <a:custGeom>
            <a:avLst/>
            <a:gdLst/>
            <a:ahLst/>
            <a:cxnLst/>
            <a:rect l="l" t="t" r="r" b="b"/>
            <a:pathLst>
              <a:path w="1376144" h="1864734" extrusionOk="0">
                <a:moveTo>
                  <a:pt x="758270" y="0"/>
                </a:moveTo>
                <a:lnTo>
                  <a:pt x="1376144" y="1070298"/>
                </a:lnTo>
                <a:lnTo>
                  <a:pt x="0" y="1864734"/>
                </a:lnTo>
                <a:lnTo>
                  <a:pt x="0" y="0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7">
          <p15:clr>
            <a:srgbClr val="FA7B17"/>
          </p15:clr>
        </p15:guide>
        <p15:guide id="2" pos="5453">
          <p15:clr>
            <a:srgbClr val="FA7B17"/>
          </p15:clr>
        </p15:guide>
        <p15:guide id="3" orient="horz" pos="948">
          <p15:clr>
            <a:srgbClr val="FA7B17"/>
          </p15:clr>
        </p15:guide>
        <p15:guide id="4" orient="horz" pos="2835">
          <p15:clr>
            <a:srgbClr val="FA7B17"/>
          </p15:clr>
        </p15:guide>
        <p15:guide id="5" pos="2832">
          <p15:clr>
            <a:srgbClr val="FA7B17"/>
          </p15:clr>
        </p15:guide>
        <p15:guide id="6" pos="292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7E29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2505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13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1">
  <p:cSld name="CUSTOM">
    <p:bg>
      <p:bgPr>
        <a:solidFill>
          <a:schemeClr val="accen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200" y="2033674"/>
            <a:ext cx="2673598" cy="1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 rot="2700000">
            <a:off x="197783" y="2957961"/>
            <a:ext cx="2154762" cy="2868809"/>
          </a:xfrm>
          <a:custGeom>
            <a:avLst/>
            <a:gdLst/>
            <a:ahLst/>
            <a:cxnLst/>
            <a:rect l="l" t="t" r="r" b="b"/>
            <a:pathLst>
              <a:path w="2153564" h="2867215" extrusionOk="0">
                <a:moveTo>
                  <a:pt x="0" y="0"/>
                </a:moveTo>
                <a:lnTo>
                  <a:pt x="2153564" y="0"/>
                </a:lnTo>
                <a:lnTo>
                  <a:pt x="2153564" y="1420487"/>
                </a:lnTo>
                <a:lnTo>
                  <a:pt x="706836" y="2867215"/>
                </a:lnTo>
                <a:lnTo>
                  <a:pt x="0" y="2160378"/>
                </a:lnTo>
                <a:close/>
              </a:path>
            </a:pathLst>
          </a:custGeom>
          <a:solidFill>
            <a:srgbClr val="FFD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´ßr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6310750" y="1"/>
            <a:ext cx="2833250" cy="2584951"/>
          </a:xfrm>
          <a:custGeom>
            <a:avLst/>
            <a:gdLst/>
            <a:ahLst/>
            <a:cxnLst/>
            <a:rect l="l" t="t" r="r" b="b"/>
            <a:pathLst>
              <a:path w="2833250" h="2584951" extrusionOk="0">
                <a:moveTo>
                  <a:pt x="0" y="0"/>
                </a:moveTo>
                <a:lnTo>
                  <a:pt x="2833250" y="0"/>
                </a:lnTo>
                <a:lnTo>
                  <a:pt x="2833250" y="2584951"/>
                </a:lnTo>
                <a:lnTo>
                  <a:pt x="2720201" y="2570956"/>
                </a:lnTo>
                <a:cubicBezTo>
                  <a:pt x="1460800" y="2362285"/>
                  <a:pt x="438043" y="1452842"/>
                  <a:pt x="66004" y="256701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 2">
  <p:cSld name="Em branco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25053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93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2">
  <p:cSld name="CUSTOM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200" y="2033674"/>
            <a:ext cx="2673598" cy="1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 rot="2700000">
            <a:off x="197783" y="2957961"/>
            <a:ext cx="2154762" cy="2868809"/>
          </a:xfrm>
          <a:custGeom>
            <a:avLst/>
            <a:gdLst/>
            <a:ahLst/>
            <a:cxnLst/>
            <a:rect l="l" t="t" r="r" b="b"/>
            <a:pathLst>
              <a:path w="2153564" h="2867215" extrusionOk="0">
                <a:moveTo>
                  <a:pt x="0" y="0"/>
                </a:moveTo>
                <a:lnTo>
                  <a:pt x="2153564" y="0"/>
                </a:lnTo>
                <a:lnTo>
                  <a:pt x="2153564" y="1420486"/>
                </a:lnTo>
                <a:lnTo>
                  <a:pt x="706835" y="2867215"/>
                </a:lnTo>
                <a:lnTo>
                  <a:pt x="0" y="2160380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6310750" y="0"/>
            <a:ext cx="2833251" cy="2586660"/>
          </a:xfrm>
          <a:custGeom>
            <a:avLst/>
            <a:gdLst/>
            <a:ahLst/>
            <a:cxnLst/>
            <a:rect l="l" t="t" r="r" b="b"/>
            <a:pathLst>
              <a:path w="2833251" h="2586660" extrusionOk="0">
                <a:moveTo>
                  <a:pt x="0" y="0"/>
                </a:moveTo>
                <a:lnTo>
                  <a:pt x="2833251" y="0"/>
                </a:lnTo>
                <a:lnTo>
                  <a:pt x="2833251" y="2586660"/>
                </a:lnTo>
                <a:lnTo>
                  <a:pt x="2761805" y="2577581"/>
                </a:lnTo>
                <a:cubicBezTo>
                  <a:pt x="1483357" y="2382238"/>
                  <a:pt x="442131" y="1465986"/>
                  <a:pt x="66004" y="256701"/>
                </a:cubicBezTo>
                <a:close/>
              </a:path>
            </a:pathLst>
          </a:custGeom>
          <a:solidFill>
            <a:srgbClr val="9DE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3">
  <p:cSld name="CUSTOM_1_1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3350" y="2169778"/>
            <a:ext cx="1997298" cy="80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4">
  <p:cSld name="CUSTOM_1_1_1">
    <p:bg>
      <p:bgPr>
        <a:solidFill>
          <a:srgbClr val="FFBC8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4625" y="1139125"/>
            <a:ext cx="2674750" cy="26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1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7" name="Google Shape;2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 rot="2700000">
            <a:off x="462648" y="4005075"/>
            <a:ext cx="2154762" cy="2220350"/>
          </a:xfrm>
          <a:custGeom>
            <a:avLst/>
            <a:gdLst/>
            <a:ahLst/>
            <a:cxnLst/>
            <a:rect l="l" t="t" r="r" b="b"/>
            <a:pathLst>
              <a:path w="2153564" h="2219116" extrusionOk="0">
                <a:moveTo>
                  <a:pt x="0" y="0"/>
                </a:moveTo>
                <a:lnTo>
                  <a:pt x="2153564" y="0"/>
                </a:lnTo>
                <a:lnTo>
                  <a:pt x="2153564" y="73943"/>
                </a:lnTo>
                <a:lnTo>
                  <a:pt x="8391" y="2219116"/>
                </a:lnTo>
                <a:lnTo>
                  <a:pt x="0" y="2210726"/>
                </a:lnTo>
                <a:close/>
              </a:path>
            </a:pathLst>
          </a:custGeom>
          <a:solidFill>
            <a:srgbClr val="FFD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6371526" y="1"/>
            <a:ext cx="2772474" cy="2786975"/>
          </a:xfrm>
          <a:custGeom>
            <a:avLst/>
            <a:gdLst/>
            <a:ahLst/>
            <a:cxnLst/>
            <a:rect l="l" t="t" r="r" b="b"/>
            <a:pathLst>
              <a:path w="2772474" h="2786975" extrusionOk="0">
                <a:moveTo>
                  <a:pt x="95025" y="0"/>
                </a:moveTo>
                <a:lnTo>
                  <a:pt x="2772474" y="0"/>
                </a:lnTo>
                <a:lnTo>
                  <a:pt x="2772474" y="2695678"/>
                </a:lnTo>
                <a:lnTo>
                  <a:pt x="2587565" y="2743223"/>
                </a:lnTo>
                <a:cubicBezTo>
                  <a:pt x="2447374" y="2771910"/>
                  <a:pt x="2302221" y="2786975"/>
                  <a:pt x="2153549" y="2786975"/>
                </a:cubicBezTo>
                <a:cubicBezTo>
                  <a:pt x="964176" y="2786975"/>
                  <a:pt x="0" y="1822798"/>
                  <a:pt x="0" y="633425"/>
                </a:cubicBezTo>
                <a:cubicBezTo>
                  <a:pt x="0" y="484753"/>
                  <a:pt x="15065" y="339600"/>
                  <a:pt x="43752" y="19941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2">
  <p:cSld name="SECTION_TITLE_AND_DESCRIPTION_1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/>
          <p:nvPr/>
        </p:nvSpPr>
        <p:spPr>
          <a:xfrm rot="2700000">
            <a:off x="462648" y="4005075"/>
            <a:ext cx="2154762" cy="2220350"/>
          </a:xfrm>
          <a:custGeom>
            <a:avLst/>
            <a:gdLst/>
            <a:ahLst/>
            <a:cxnLst/>
            <a:rect l="l" t="t" r="r" b="b"/>
            <a:pathLst>
              <a:path w="2153564" h="2219116" extrusionOk="0">
                <a:moveTo>
                  <a:pt x="0" y="0"/>
                </a:moveTo>
                <a:lnTo>
                  <a:pt x="2153564" y="0"/>
                </a:lnTo>
                <a:lnTo>
                  <a:pt x="2153564" y="73943"/>
                </a:lnTo>
                <a:lnTo>
                  <a:pt x="8391" y="2219116"/>
                </a:lnTo>
                <a:lnTo>
                  <a:pt x="0" y="2210726"/>
                </a:lnTo>
                <a:close/>
              </a:path>
            </a:pathLst>
          </a:custGeom>
          <a:solidFill>
            <a:srgbClr val="9DE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6371526" y="1"/>
            <a:ext cx="2772474" cy="2786975"/>
          </a:xfrm>
          <a:custGeom>
            <a:avLst/>
            <a:gdLst/>
            <a:ahLst/>
            <a:cxnLst/>
            <a:rect l="l" t="t" r="r" b="b"/>
            <a:pathLst>
              <a:path w="2772474" h="2786975" extrusionOk="0">
                <a:moveTo>
                  <a:pt x="95025" y="0"/>
                </a:moveTo>
                <a:lnTo>
                  <a:pt x="2772474" y="0"/>
                </a:lnTo>
                <a:lnTo>
                  <a:pt x="2772474" y="2695678"/>
                </a:lnTo>
                <a:lnTo>
                  <a:pt x="2587565" y="2743223"/>
                </a:lnTo>
                <a:cubicBezTo>
                  <a:pt x="2447374" y="2771910"/>
                  <a:pt x="2302221" y="2786975"/>
                  <a:pt x="2153549" y="2786975"/>
                </a:cubicBezTo>
                <a:cubicBezTo>
                  <a:pt x="964176" y="2786975"/>
                  <a:pt x="0" y="1822798"/>
                  <a:pt x="0" y="633425"/>
                </a:cubicBezTo>
                <a:cubicBezTo>
                  <a:pt x="0" y="484753"/>
                  <a:pt x="15065" y="339600"/>
                  <a:pt x="43752" y="199410"/>
                </a:cubicBez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3">
  <p:cSld name="SECTION_TITLE_AND_DESCRIPTION_1_1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 rot="2700000">
            <a:off x="6810970" y="-646966"/>
            <a:ext cx="2154762" cy="2938988"/>
          </a:xfrm>
          <a:custGeom>
            <a:avLst/>
            <a:gdLst/>
            <a:ahLst/>
            <a:cxnLst/>
            <a:rect l="l" t="t" r="r" b="b"/>
            <a:pathLst>
              <a:path w="2153564" h="2937355" extrusionOk="0">
                <a:moveTo>
                  <a:pt x="0" y="1383644"/>
                </a:moveTo>
                <a:lnTo>
                  <a:pt x="1383643" y="0"/>
                </a:lnTo>
                <a:lnTo>
                  <a:pt x="2153564" y="769921"/>
                </a:lnTo>
                <a:lnTo>
                  <a:pt x="2153564" y="2937355"/>
                </a:lnTo>
                <a:lnTo>
                  <a:pt x="0" y="2937355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-1" y="3650050"/>
            <a:ext cx="2530096" cy="1493450"/>
          </a:xfrm>
          <a:custGeom>
            <a:avLst/>
            <a:gdLst/>
            <a:ahLst/>
            <a:cxnLst/>
            <a:rect l="l" t="t" r="r" b="b"/>
            <a:pathLst>
              <a:path w="2530096" h="1493450" extrusionOk="0">
                <a:moveTo>
                  <a:pt x="480576" y="0"/>
                </a:moveTo>
                <a:cubicBezTo>
                  <a:pt x="1372606" y="0"/>
                  <a:pt x="2137963" y="542350"/>
                  <a:pt x="2464890" y="1315291"/>
                </a:cubicBezTo>
                <a:lnTo>
                  <a:pt x="2530096" y="1493450"/>
                </a:lnTo>
                <a:lnTo>
                  <a:pt x="0" y="1493450"/>
                </a:lnTo>
                <a:lnTo>
                  <a:pt x="0" y="55725"/>
                </a:lnTo>
                <a:lnTo>
                  <a:pt x="46561" y="43753"/>
                </a:lnTo>
                <a:cubicBezTo>
                  <a:pt x="186752" y="15065"/>
                  <a:pt x="331905" y="0"/>
                  <a:pt x="480576" y="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ória 1">
  <p:cSld name="SECTION_TITLE_AND_DESCRIPTION_1_1_1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76025" y="1830609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" Target="../slideLayouts/slideLayout2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theme/theme1.xml" Type="http://schemas.openxmlformats.org/officeDocument/2006/relationships/theme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9" r:id="rId17"/>
    <p:sldLayoutId id="2147483670" r:id="rId18"/>
    <p:sldLayoutId id="2147483677" r:id="rId19"/>
    <p:sldLayoutId id="214748367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charts/chart1.xml" Type="http://schemas.openxmlformats.org/officeDocument/2006/relationships/chart"/></Relationships>
</file>

<file path=ppt/slides/_rels/slide15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.jp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no"?>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76025" y="1323925"/>
            <a:ext cx="5744400" cy="14823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Resultados da Captação</a:t>
            </a:r>
            <a:endParaRPr dirty="0"/>
          </a:p>
        </p:txBody>
      </p:sp>
      <p:sp>
        <p:nvSpPr>
          <p:cNvPr id="145" name="Google Shape;145;p30"/>
          <p:cNvSpPr txBox="1">
            <a:spLocks noGrp="1"/>
          </p:cNvSpPr>
          <p:nvPr>
            <p:ph idx="1" type="subTitle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anchor="t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Estácio - 2020.1</a:t>
            </a:r>
          </a:p>
          <a:p>
            <a:pPr indent="0" marL="0"/>
            <a:r>
              <a:rPr dirty="0" lang="pt-BR"/>
              <a:t>Presencial</a:t>
            </a: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607E-6B7F-D74B-8732-FB71BCF1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lang="en-BR"/>
              <a:t>Distribuição de vendas por porcentagem de desconto</a:t>
            </a:r>
          </a:p>
        </p:txBody>
      </p:sp>
      <p:sp>
        <p:nvSpPr>
          <p:cNvPr id="6" name="Google Shape;192;p7">
            <a:extLst>
              <a:ext uri="{FF2B5EF4-FFF2-40B4-BE49-F238E27FC236}">
                <a16:creationId xmlns:a16="http://schemas.microsoft.com/office/drawing/2014/main" id="{55287C39-E8A9-DC4D-B624-6545DB997E45}"/>
              </a:ext>
            </a:extLst>
          </p:cNvPr>
          <p:cNvSpPr txBox="1"/>
          <p:nvPr/>
        </p:nvSpPr>
        <p:spPr>
          <a:xfrm>
            <a:off x="487275" y="4362768"/>
            <a:ext cx="7997819" cy="307736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lstStyle/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D30"/>
              </a:buClr>
              <a:buSzPts val="1900"/>
              <a:buFont typeface="Proxima Nova"/>
              <a:buNone/>
            </a:pPr>
            <a:r>
              <a:rPr dirty="0" lang="en-US">
                <a:solidFill>
                  <a:srgbClr val="1F2D30"/>
                </a:solidFill>
                <a:latin typeface="Proxima Nova"/>
                <a:ea typeface="Proxima Nova"/>
                <a:cs typeface="Proxima Nova"/>
                <a:sym typeface="Proxima Nova"/>
              </a:rPr>
              <a:t>A faixa de desconto entre 60% e 65% apresenta a maior quantidade de vendas. A média de desconto das ofertas ativas é de 51,13%</a:t>
            </a:r>
            <a:endParaRPr b="0" cap="none" dirty="0" i="0" strike="noStrike" u="none">
              <a:solidFill>
                <a:srgbClr val="1F2D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39800"/>
            <a:ext cx="762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5496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5804264" cy="14823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Fluxo de concorrência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368909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12721 alunos perdidos para concorrência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515F-9E20-9945-A362-C7EC99AA06B2}"/>
              </a:ext>
            </a:extLst>
          </p:cNvPr>
          <p:cNvSpPr/>
          <p:nvPr/>
        </p:nvSpPr>
        <p:spPr>
          <a:xfrm>
            <a:off x="2888691" y="1270569"/>
            <a:ext cx="3366627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vl="0">
              <a:lnSpc>
                <a:spcPct val="115000"/>
              </a:lnSpc>
            </a:pPr>
            <a:r>
              <a:rPr dirty="0"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 de alunos que se interessaram pela Estácio mas compraram outra IES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701800"/>
            <a:ext cx="762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23477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5804264" cy="14823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Planejamento 20.2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718863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lvl="0"/>
            <a:r>
              <a:rPr dirty="0" lang="pt-BR"/>
              <a:t>Planejamento da Captação 2020.2</a:t>
            </a:r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5F76244-141B-7148-B670-22D272725836}"/>
              </a:ext>
            </a:extLst>
          </p:cNvPr>
          <p:cNvGraphicFramePr>
            <a:graphicFrameLocks/>
          </p:cNvGraphicFramePr>
          <p:nvPr/>
        </p:nvGraphicFramePr>
        <p:xfrm>
          <a:off x="701757" y="1274939"/>
          <a:ext cx="7740486" cy="2986088"/>
        </p:xfrm>
        <a:graphic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1DB5CE1A-CCC4-DD41-B775-9288EF2C3B51}"/>
              </a:ext>
            </a:extLst>
          </p:cNvPr>
          <p:cNvSpPr txBox="1"/>
          <p:nvPr/>
        </p:nvSpPr>
        <p:spPr>
          <a:xfrm>
            <a:off x="1361364" y="3625366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1100">
                <a:solidFill>
                  <a:schemeClr val="bg2"/>
                </a:solidFill>
              </a:rPr>
              <a:t>9%</a:t>
            </a:r>
            <a:r>
              <a:rPr dirty="0" lang="en-US">
                <a:solidFill>
                  <a:schemeClr val="bg2"/>
                </a:solidFill>
              </a:rPr>
              <a:t>*</a:t>
            </a:r>
            <a:endParaRPr dirty="0" lang="en-US" sz="1100">
              <a:solidFill>
                <a:schemeClr val="bg2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9028BC0-17D8-0C43-95D1-F8945BF2F426}"/>
              </a:ext>
            </a:extLst>
          </p:cNvPr>
          <p:cNvSpPr txBox="1"/>
          <p:nvPr/>
        </p:nvSpPr>
        <p:spPr>
          <a:xfrm>
            <a:off x="3707197" y="3292800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1100">
                <a:solidFill>
                  <a:schemeClr val="bg2"/>
                </a:solidFill>
              </a:rPr>
              <a:t>20%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B904A7C-F643-CD49-AD9B-28312B4AB215}"/>
              </a:ext>
            </a:extLst>
          </p:cNvPr>
          <p:cNvSpPr txBox="1"/>
          <p:nvPr/>
        </p:nvSpPr>
        <p:spPr>
          <a:xfrm>
            <a:off x="4998589" y="2905843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>
                <a:solidFill>
                  <a:schemeClr val="bg2"/>
                </a:solidFill>
              </a:rPr>
              <a:t>27</a:t>
            </a:r>
            <a:r>
              <a:rPr dirty="0" lang="en-US" sz="110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93FD608-1F3A-B548-A1C6-BCA35F60EF6A}"/>
              </a:ext>
            </a:extLst>
          </p:cNvPr>
          <p:cNvSpPr txBox="1"/>
          <p:nvPr/>
        </p:nvSpPr>
        <p:spPr>
          <a:xfrm>
            <a:off x="6170192" y="3090067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>
                <a:solidFill>
                  <a:schemeClr val="bg2"/>
                </a:solidFill>
              </a:rPr>
              <a:t>20</a:t>
            </a:r>
            <a:r>
              <a:rPr dirty="0" lang="en-US" sz="110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78C2E74-4FEC-2846-AF8D-4AD87E2DAB99}"/>
              </a:ext>
            </a:extLst>
          </p:cNvPr>
          <p:cNvSpPr txBox="1"/>
          <p:nvPr/>
        </p:nvSpPr>
        <p:spPr>
          <a:xfrm>
            <a:off x="2552984" y="3407100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1100">
                <a:solidFill>
                  <a:schemeClr val="bg2"/>
                </a:solidFill>
              </a:rPr>
              <a:t>16%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F992130-DD92-B54E-B64F-B3667550B259}"/>
              </a:ext>
            </a:extLst>
          </p:cNvPr>
          <p:cNvSpPr txBox="1"/>
          <p:nvPr/>
        </p:nvSpPr>
        <p:spPr>
          <a:xfrm>
            <a:off x="7376169" y="3618047"/>
            <a:ext cx="457200" cy="228600"/>
          </a:xfrm>
          <a:prstGeom prst="rect">
            <a:avLst/>
          </a:prstGeom>
          <a:noFill/>
          <a:ln cmpd="sng" w="9525">
            <a:noFill/>
          </a:ln>
        </p:spPr>
        <p:style>
          <a:lnRef idx="0">
            <a:scrgbClr b="0" g="0" r="0"/>
          </a:lnRef>
          <a:fillRef idx="0">
            <a:scrgbClr b="0" g="0" r="0"/>
          </a:fillRef>
          <a:effectRef idx="0">
            <a:scrgbClr b="0" g="0" r="0"/>
          </a:effectRef>
          <a:fontRef idx="minor">
            <a:schemeClr val="dk1"/>
          </a:fontRef>
        </p:style>
        <p:txBody>
          <a:bodyPr anchor="t" rtlCol="0" wrap="none"/>
          <a:lstStyle>
            <a:lvl1pPr indent="0" marL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indent="0" marL="457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indent="0" marL="914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indent="0" marL="1371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indent="0" marL="18288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indent="0" marL="22860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indent="0" marL="27432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indent="0" marL="32004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indent="0" marL="365760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 sz="1100">
                <a:solidFill>
                  <a:schemeClr val="bg2"/>
                </a:solidFill>
              </a:rPr>
              <a:t>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54A8EB-5AD8-9943-A7C9-8B18072A9446}"/>
              </a:ext>
            </a:extLst>
          </p:cNvPr>
          <p:cNvSpPr/>
          <p:nvPr/>
        </p:nvSpPr>
        <p:spPr>
          <a:xfrm>
            <a:off x="5775810" y="1829675"/>
            <a:ext cx="1245964" cy="2152336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9DB501-3F37-DE4C-86E9-B595CCC5B0C6}"/>
              </a:ext>
            </a:extLst>
          </p:cNvPr>
          <p:cNvSpPr/>
          <p:nvPr/>
        </p:nvSpPr>
        <p:spPr>
          <a:xfrm>
            <a:off x="7022173" y="2592993"/>
            <a:ext cx="1165193" cy="1399615"/>
          </a:xfrm>
          <a:prstGeom prst="rect">
            <a:avLst/>
          </a:prstGeom>
          <a:solidFill>
            <a:schemeClr val="accent2">
              <a:lumMod val="9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1B4177-1550-4249-9D17-9ABE514D6707}"/>
              </a:ext>
            </a:extLst>
          </p:cNvPr>
          <p:cNvSpPr/>
          <p:nvPr/>
        </p:nvSpPr>
        <p:spPr>
          <a:xfrm>
            <a:off x="5775810" y="1658003"/>
            <a:ext cx="1245964" cy="171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en-BR" sz="800">
                <a:solidFill>
                  <a:schemeClr val="tx1"/>
                </a:solidFill>
              </a:rPr>
              <a:t>Dupla Isenção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9EA61E-B15F-824B-B8FE-DEE5C031A0FD}"/>
              </a:ext>
            </a:extLst>
          </p:cNvPr>
          <p:cNvSpPr/>
          <p:nvPr/>
        </p:nvSpPr>
        <p:spPr>
          <a:xfrm>
            <a:off x="7022173" y="2420908"/>
            <a:ext cx="1165193" cy="171672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pt-BR" sz="800">
                <a:solidFill>
                  <a:schemeClr val="tx1"/>
                </a:solidFill>
              </a:rPr>
              <a:t>Dupla Captação</a:t>
            </a:r>
            <a:endParaRPr dirty="0" lang="en-BR" sz="80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3C096-9FFC-1249-A5D9-B0DAB69456FC}"/>
              </a:ext>
            </a:extLst>
          </p:cNvPr>
          <p:cNvSpPr/>
          <p:nvPr/>
        </p:nvSpPr>
        <p:spPr>
          <a:xfrm>
            <a:off x="7022173" y="2596311"/>
            <a:ext cx="1165193" cy="171672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r>
              <a:rPr dirty="0" lang="pt-BR" sz="800">
                <a:solidFill>
                  <a:schemeClr val="tx1"/>
                </a:solidFill>
              </a:rPr>
              <a:t>Canal Aberto</a:t>
            </a:r>
            <a:endParaRPr dirty="0" lang="en-BR" sz="8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4EDB6-4408-0B48-850F-3C1ED95FD175}"/>
              </a:ext>
            </a:extLst>
          </p:cNvPr>
          <p:cNvSpPr/>
          <p:nvPr/>
        </p:nvSpPr>
        <p:spPr>
          <a:xfrm>
            <a:off x="457536" y="4754178"/>
            <a:ext cx="5147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* Percentual da captação semestral em cada um dos meses</a:t>
            </a:r>
          </a:p>
        </p:txBody>
      </p:sp>
    </p:spTree>
    <p:extLst>
      <p:ext uri="{BB962C8B-B14F-4D97-AF65-F5344CB8AC3E}">
        <p14:creationId xmlns:p14="http://schemas.microsoft.com/office/powerpoint/2010/main" val="1248630421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9"/>
          <p:cNvSpPr txBox="1">
            <a:spLocks noGrp="1"/>
          </p:cNvSpPr>
          <p:nvPr>
            <p:ph idx="2" type="body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dirty="0" lang="pt-BR"/>
              <a:t>XXXX</a:t>
            </a:r>
            <a:br>
              <a:rPr dirty="0" lang="pt-BR"/>
            </a:br>
            <a:endParaRPr dirty="0"/>
          </a:p>
          <a:p>
            <a:pPr lvl="0"/>
            <a:r>
              <a:rPr dirty="0" lang="pt-BR"/>
              <a:t>XXXX</a:t>
            </a:r>
            <a:br>
              <a:rPr dirty="0" lang="pt-BR"/>
            </a:br>
            <a:endParaRPr dirty="0"/>
          </a:p>
          <a:p>
            <a:pPr lvl="0"/>
            <a:r>
              <a:rPr dirty="0" lang="pt-BR"/>
              <a:t>XXXX</a:t>
            </a:r>
            <a:br>
              <a:rPr dirty="0" lang="pt-BR"/>
            </a:br>
            <a:endParaRPr dirty="0"/>
          </a:p>
          <a:p>
            <a:pPr lvl="0"/>
            <a:r>
              <a:rPr dirty="0" lang="pt-BR"/>
              <a:t>XXXX</a:t>
            </a:r>
            <a:br>
              <a:rPr dirty="0" lang="pt-BR"/>
            </a:br>
            <a:endParaRPr dirty="0"/>
          </a:p>
          <a:p>
            <a:pPr lvl="0"/>
            <a:r>
              <a:rPr dirty="0" lang="pt-BR"/>
              <a:t>XXXX</a:t>
            </a:r>
            <a:endParaRPr dirty="0"/>
          </a:p>
        </p:txBody>
      </p:sp>
      <p:sp>
        <p:nvSpPr>
          <p:cNvPr id="482" name="Google Shape;482;p89"/>
          <p:cNvSpPr txBox="1">
            <a:spLocks noGrp="1"/>
          </p:cNvSpPr>
          <p:nvPr>
            <p:ph type="title"/>
          </p:nvPr>
        </p:nvSpPr>
        <p:spPr>
          <a:xfrm>
            <a:off x="609600" y="1261376"/>
            <a:ext cx="4045200" cy="14823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3500"/>
              <a:t>Recomendações</a:t>
            </a:r>
            <a:endParaRPr dirty="0" sz="3500"/>
          </a:p>
        </p:txBody>
      </p:sp>
    </p:spTree>
    <p:extLst>
      <p:ext uri="{BB962C8B-B14F-4D97-AF65-F5344CB8AC3E}">
        <p14:creationId xmlns:p14="http://schemas.microsoft.com/office/powerpoint/2010/main" val="3206654584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DA105E-BE2F-F640-8EC8-9DEF830E2762}"/>
              </a:ext>
            </a:extLst>
          </p:cNvPr>
          <p:cNvSpPr/>
          <p:nvPr/>
        </p:nvSpPr>
        <p:spPr>
          <a:xfrm>
            <a:off x="4139738" y="-28723"/>
            <a:ext cx="5070764" cy="556121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BR"/>
          </a:p>
        </p:txBody>
      </p:sp>
      <p:pic>
        <p:nvPicPr>
          <p:cNvPr id="10" name="Google Shape;159;p32">
            <a:extLst>
              <a:ext uri="{FF2B5EF4-FFF2-40B4-BE49-F238E27FC236}">
                <a16:creationId xmlns:a16="http://schemas.microsoft.com/office/drawing/2014/main" id="{5FFA8585-9138-0B4D-9583-3DCF5C3B24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149" r="21929"/>
          <a:stretch/>
        </p:blipFill>
        <p:spPr>
          <a:xfrm>
            <a:off x="0" y="0"/>
            <a:ext cx="4815438" cy="64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1;p32">
            <a:extLst>
              <a:ext uri="{FF2B5EF4-FFF2-40B4-BE49-F238E27FC236}">
                <a16:creationId xmlns:a16="http://schemas.microsoft.com/office/drawing/2014/main" id="{4F880F5A-ADEA-9142-BCAB-59186C0C4B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283" y="102800"/>
            <a:ext cx="536938" cy="649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60;p32">
            <a:extLst>
              <a:ext uri="{FF2B5EF4-FFF2-40B4-BE49-F238E27FC236}">
                <a16:creationId xmlns:a16="http://schemas.microsoft.com/office/drawing/2014/main" id="{21EA61E1-6672-3A4C-8C47-9EC2DCBDED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5154706" y="2052920"/>
            <a:ext cx="3580237" cy="6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2;p32">
            <a:extLst>
              <a:ext uri="{FF2B5EF4-FFF2-40B4-BE49-F238E27FC236}">
                <a16:creationId xmlns:a16="http://schemas.microsoft.com/office/drawing/2014/main" id="{A68F497B-F269-A44D-B197-21F204F7F0BA}"/>
              </a:ext>
            </a:extLst>
          </p:cNvPr>
          <p:cNvSpPr txBox="1"/>
          <p:nvPr/>
        </p:nvSpPr>
        <p:spPr>
          <a:xfrm>
            <a:off x="4817905" y="2678154"/>
            <a:ext cx="4392597" cy="321094"/>
          </a:xfrm>
          <a:prstGeom prst="rect">
            <a:avLst/>
          </a:prstGeom>
          <a:noFill/>
          <a:ln>
            <a:noFill/>
          </a:ln>
        </p:spPr>
        <p:txBody>
          <a:bodyPr anchor="t" anchorCtr="0" bIns="114281" lIns="114281" rIns="114281" spcFirstLastPara="1" tIns="114281" wrap="square">
            <a:noAutofit/>
          </a:bodyPr>
          <a:lstStyle/>
          <a:p>
            <a:pPr algn="ctr"/>
            <a:r>
              <a:rPr dirty="0" lang="pt-BR" sz="12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29 e 30 de outubro de 2020 • São Paulo Expo • 9h30 às 17h30</a:t>
            </a: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97487914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4"/>
          <p:cNvSpPr/>
          <p:nvPr/>
        </p:nvSpPr>
        <p:spPr>
          <a:xfrm rot="2700000">
            <a:off x="-249214" y="2772312"/>
            <a:ext cx="2153564" cy="4133605"/>
          </a:xfrm>
          <a:prstGeom prst="rect">
            <a:avLst/>
          </a:prstGeom>
          <a:solidFill>
            <a:srgbClr val="FFD664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664"/>
                </a:solidFill>
              </a:rPr>
              <a:t>r</a:t>
            </a:r>
            <a:endParaRPr>
              <a:solidFill>
                <a:srgbClr val="FFD664"/>
              </a:solidFill>
            </a:endParaRPr>
          </a:p>
        </p:txBody>
      </p:sp>
      <p:sp>
        <p:nvSpPr>
          <p:cNvPr id="604" name="Google Shape;604;p114"/>
          <p:cNvSpPr/>
          <p:nvPr/>
        </p:nvSpPr>
        <p:spPr>
          <a:xfrm>
            <a:off x="6225775" y="-4100125"/>
            <a:ext cx="6716400" cy="6716400"/>
          </a:xfrm>
          <a:prstGeom prst="ellipse">
            <a:avLst/>
          </a:prstGeom>
          <a:solidFill>
            <a:srgbClr val="F4AD6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400" y="2016325"/>
            <a:ext cx="2381208" cy="95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4"/>
          <p:cNvSpPr/>
          <p:nvPr/>
        </p:nvSpPr>
        <p:spPr>
          <a:xfrm>
            <a:off x="8347075" y="4329825"/>
            <a:ext cx="614100" cy="711900"/>
          </a:xfrm>
          <a:prstGeom prst="rect">
            <a:avLst/>
          </a:prstGeom>
          <a:solidFill>
            <a:srgbClr val="A5E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27026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9"/>
          <p:cNvSpPr txBox="1">
            <a:spLocks noGrp="1"/>
          </p:cNvSpPr>
          <p:nvPr>
            <p:ph type="title"/>
          </p:nvPr>
        </p:nvSpPr>
        <p:spPr>
          <a:xfrm>
            <a:off x="609600" y="1261376"/>
            <a:ext cx="4045200" cy="1482300"/>
          </a:xfrm>
          <a:prstGeom prst="rect">
            <a:avLst/>
          </a:prstGeom>
        </p:spPr>
        <p:txBody>
          <a:bodyPr anchor="b" anchorCtr="0" bIns="91425" lIns="91425" rIns="91425" spcFirstLastPara="1" tIns="91425" wrap="square">
            <a:noAutofit/>
          </a:bodyPr>
          <a:lstStyle/>
          <a:p>
            <a:pPr algn="l"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Agenda</a:t>
            </a:r>
            <a:endParaRPr dirty="0"/>
          </a:p>
        </p:txBody>
      </p:sp>
      <p:sp>
        <p:nvSpPr>
          <p:cNvPr id="7" name="Google Shape;481;p89">
            <a:extLst>
              <a:ext uri="{FF2B5EF4-FFF2-40B4-BE49-F238E27FC236}">
                <a16:creationId xmlns:a16="http://schemas.microsoft.com/office/drawing/2014/main" id="{F5E51521-0644-A54F-A767-0B8CED85C532}"/>
              </a:ext>
            </a:extLst>
          </p:cNvPr>
          <p:cNvSpPr txBox="1">
            <a:spLocks noGrp="1"/>
          </p:cNvSpPr>
          <p:nvPr>
            <p:ph idx="2" type="body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dirty="0" lang="pt-BR"/>
              <a:t>Resultados 20.1</a:t>
            </a:r>
            <a:br>
              <a:rPr dirty="0" lang="pt-BR"/>
            </a:br>
            <a:endParaRPr dirty="0"/>
          </a:p>
          <a:p>
            <a:pPr lvl="0"/>
            <a:r>
              <a:rPr dirty="0" lang="pt-BR"/>
              <a:t>Estoque</a:t>
            </a:r>
          </a:p>
          <a:p>
            <a:pPr indent="0" lvl="0" marL="114300">
              <a:buNone/>
            </a:pPr>
            <a:endParaRPr dirty="0"/>
          </a:p>
          <a:p>
            <a:pPr lvl="0"/>
            <a:r>
              <a:rPr dirty="0" lang="pt-BR"/>
              <a:t>Fluxo de concorrência</a:t>
            </a:r>
          </a:p>
          <a:p>
            <a:pPr indent="0" lvl="0" marL="114300">
              <a:buNone/>
            </a:pPr>
            <a:endParaRPr dirty="0"/>
          </a:p>
          <a:p>
            <a:pPr lvl="0"/>
            <a:r>
              <a:rPr dirty="0" lang="pt-BR"/>
              <a:t>Planejamento 20.2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0381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4752703" cy="14823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Resultados 20.1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099406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32;p49">
            <a:extLst>
              <a:ext uri="{FF2B5EF4-FFF2-40B4-BE49-F238E27FC236}">
                <a16:creationId xmlns:a16="http://schemas.microsoft.com/office/drawing/2014/main" id="{6DEDC671-B527-A04D-8AEF-5F7C4CD7D5BF}"/>
              </a:ext>
            </a:extLst>
          </p:cNvPr>
          <p:cNvSpPr/>
          <p:nvPr/>
        </p:nvSpPr>
        <p:spPr>
          <a:xfrm>
            <a:off x="3161222" y="1164713"/>
            <a:ext cx="3728285" cy="661500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3177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" name="Google Shape;633;p49">
            <a:extLst>
              <a:ext uri="{FF2B5EF4-FFF2-40B4-BE49-F238E27FC236}">
                <a16:creationId xmlns:a16="http://schemas.microsoft.com/office/drawing/2014/main" id="{946EDB44-1AD3-214F-883C-11D3350B55F9}"/>
              </a:ext>
            </a:extLst>
          </p:cNvPr>
          <p:cNvSpPr/>
          <p:nvPr/>
        </p:nvSpPr>
        <p:spPr>
          <a:xfrm>
            <a:off x="2804382" y="1899507"/>
            <a:ext cx="4085125" cy="661502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22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634;p49">
            <a:extLst>
              <a:ext uri="{FF2B5EF4-FFF2-40B4-BE49-F238E27FC236}">
                <a16:creationId xmlns:a16="http://schemas.microsoft.com/office/drawing/2014/main" id="{3DFE01C7-90B3-494A-8EEB-61A69211371D}"/>
              </a:ext>
            </a:extLst>
          </p:cNvPr>
          <p:cNvSpPr/>
          <p:nvPr/>
        </p:nvSpPr>
        <p:spPr>
          <a:xfrm>
            <a:off x="2313729" y="2635768"/>
            <a:ext cx="4575778" cy="661500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B2C2F5CC-A28E-3A45-B6CC-50E9FC0638B1}"/>
              </a:ext>
            </a:extLst>
          </p:cNvPr>
          <p:cNvSpPr/>
          <p:nvPr/>
        </p:nvSpPr>
        <p:spPr>
          <a:xfrm rot="10800000">
            <a:off x="525768" y="1164710"/>
            <a:ext cx="3074981" cy="661501"/>
          </a:xfrm>
          <a:prstGeom prst="trapezoid">
            <a:avLst>
              <a:gd fmla="val 44296" name="adj"/>
            </a:avLst>
          </a:prstGeom>
          <a:solidFill>
            <a:srgbClr val="6D9DCD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99D6191-A5DF-FB40-BCF5-711ADC621BC2}"/>
              </a:ext>
            </a:extLst>
          </p:cNvPr>
          <p:cNvSpPr/>
          <p:nvPr/>
        </p:nvSpPr>
        <p:spPr>
          <a:xfrm rot="10800000">
            <a:off x="834362" y="1899507"/>
            <a:ext cx="2453067" cy="661501"/>
          </a:xfrm>
          <a:prstGeom prst="trapezoid">
            <a:avLst>
              <a:gd fmla="val 44296" name="adj"/>
            </a:avLst>
          </a:prstGeom>
          <a:solidFill>
            <a:srgbClr val="88AED8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03356043-1D37-BD49-97C6-C735BA530932}"/>
              </a:ext>
            </a:extLst>
          </p:cNvPr>
          <p:cNvSpPr/>
          <p:nvPr/>
        </p:nvSpPr>
        <p:spPr>
          <a:xfrm rot="10800000">
            <a:off x="1135243" y="2635764"/>
            <a:ext cx="1846073" cy="661501"/>
          </a:xfrm>
          <a:prstGeom prst="trapezoid">
            <a:avLst>
              <a:gd fmla="val 44296" name="adj"/>
            </a:avLst>
          </a:prstGeom>
          <a:solidFill>
            <a:srgbClr val="A4C0E3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AE15DD-420E-CF4E-9B7B-8C04B8881347}"/>
              </a:ext>
            </a:extLst>
          </p:cNvPr>
          <p:cNvSpPr/>
          <p:nvPr/>
        </p:nvSpPr>
        <p:spPr>
          <a:xfrm>
            <a:off x="1666729" y="132618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5B13ED-822F-1846-9D11-D98B2F7F0B23}"/>
              </a:ext>
            </a:extLst>
          </p:cNvPr>
          <p:cNvSpPr/>
          <p:nvPr/>
        </p:nvSpPr>
        <p:spPr>
          <a:xfrm>
            <a:off x="1283872" y="2069598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Ordens geradas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B8647-523A-624C-9008-8B92F62783BC}"/>
              </a:ext>
            </a:extLst>
          </p:cNvPr>
          <p:cNvSpPr/>
          <p:nvPr/>
        </p:nvSpPr>
        <p:spPr>
          <a:xfrm>
            <a:off x="1689539" y="2797240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Pagos</a:t>
            </a:r>
          </a:p>
        </p:txBody>
      </p:sp>
      <p:graphicFrame>
        <p:nvGraphicFramePr>
          <p:cNvPr id="29" name="Google Shape;637;p49">
            <a:extLst>
              <a:ext uri="{FF2B5EF4-FFF2-40B4-BE49-F238E27FC236}">
                <a16:creationId xmlns:a16="http://schemas.microsoft.com/office/drawing/2014/main" id="{2D8698D2-DC92-F24B-9954-6D9AF34EF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501738"/>
              </p:ext>
            </p:extLst>
          </p:nvPr>
        </p:nvGraphicFramePr>
        <p:xfrm>
          <a:off x="3685207" y="1166040"/>
          <a:ext cx="3204300" cy="2873238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06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471.566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455.399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-3,43 %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85.809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81.840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-4,63 %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7.756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6.793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-12,42 %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Funil de vendas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11B20-DE8D-AD42-9E0A-5C6DC5ABDF9F}"/>
              </a:ext>
            </a:extLst>
          </p:cNvPr>
          <p:cNvSpPr/>
          <p:nvPr/>
        </p:nvSpPr>
        <p:spPr>
          <a:xfrm>
            <a:off x="8317282" y="4496844"/>
            <a:ext cx="638828" cy="44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BR"/>
          </a:p>
        </p:txBody>
      </p:sp>
      <p:sp>
        <p:nvSpPr>
          <p:cNvPr id="30" name="Google Shape;634;p49">
            <a:extLst>
              <a:ext uri="{FF2B5EF4-FFF2-40B4-BE49-F238E27FC236}">
                <a16:creationId xmlns:a16="http://schemas.microsoft.com/office/drawing/2014/main" id="{0C928650-E3EA-3140-B5FE-0AEB4A3A40F5}"/>
              </a:ext>
            </a:extLst>
          </p:cNvPr>
          <p:cNvSpPr/>
          <p:nvPr/>
        </p:nvSpPr>
        <p:spPr>
          <a:xfrm>
            <a:off x="4746323" y="3599828"/>
            <a:ext cx="4179265" cy="394893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" name="Google Shape;634;p49">
            <a:extLst>
              <a:ext uri="{FF2B5EF4-FFF2-40B4-BE49-F238E27FC236}">
                <a16:creationId xmlns:a16="http://schemas.microsoft.com/office/drawing/2014/main" id="{BAC3BA9A-2A0E-FE41-90B7-C973527E2B3B}"/>
              </a:ext>
            </a:extLst>
          </p:cNvPr>
          <p:cNvSpPr/>
          <p:nvPr/>
        </p:nvSpPr>
        <p:spPr>
          <a:xfrm>
            <a:off x="4772669" y="4072743"/>
            <a:ext cx="4152922" cy="394893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2" name="Google Shape;634;p49">
            <a:extLst>
              <a:ext uri="{FF2B5EF4-FFF2-40B4-BE49-F238E27FC236}">
                <a16:creationId xmlns:a16="http://schemas.microsoft.com/office/drawing/2014/main" id="{B623A4B5-7623-7D43-B288-0939F21313BD}"/>
              </a:ext>
            </a:extLst>
          </p:cNvPr>
          <p:cNvSpPr/>
          <p:nvPr/>
        </p:nvSpPr>
        <p:spPr>
          <a:xfrm>
            <a:off x="4772666" y="4560753"/>
            <a:ext cx="4152923" cy="394893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33" name="Google Shape;637;p49">
            <a:extLst>
              <a:ext uri="{FF2B5EF4-FFF2-40B4-BE49-F238E27FC236}">
                <a16:creationId xmlns:a16="http://schemas.microsoft.com/office/drawing/2014/main" id="{69E7BAB7-273A-954A-AC6D-E85B280B8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54667"/>
              </p:ext>
            </p:extLst>
          </p:nvPr>
        </p:nvGraphicFramePr>
        <p:xfrm>
          <a:off x="4959709" y="3372027"/>
          <a:ext cx="3983424" cy="2451852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49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2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b="1" dirty="0" sz="1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96178"/>
                  </a:ext>
                </a:extLst>
              </a:tr>
              <a:tr h="68421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63629"/>
                  </a:ext>
                </a:extLst>
              </a:tr>
              <a:tr h="261339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508,70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445,72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14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-12,38 %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39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50 %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59 %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1400">
                          <a:solidFill>
                            <a:srgbClr val="00FF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18,00 %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61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118.363.335,90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1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90.834.242,10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14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-23,26 %</a:t>
                      </a:r>
                      <a:endParaRPr dirty="0" sz="14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Google Shape;638;p49">
            <a:extLst>
              <a:ext uri="{FF2B5EF4-FFF2-40B4-BE49-F238E27FC236}">
                <a16:creationId xmlns:a16="http://schemas.microsoft.com/office/drawing/2014/main" id="{98F43E96-B1BE-D84F-8A60-6563CA0159A6}"/>
              </a:ext>
            </a:extLst>
          </p:cNvPr>
          <p:cNvSpPr/>
          <p:nvPr/>
        </p:nvSpPr>
        <p:spPr>
          <a:xfrm>
            <a:off x="3936806" y="3604637"/>
            <a:ext cx="1144454" cy="387866"/>
          </a:xfrm>
          <a:prstGeom prst="roundRect">
            <a:avLst>
              <a:gd fmla="val 12488" name="adj"/>
            </a:avLst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Mensalidade média (</a:t>
            </a:r>
            <a:r>
              <a:rPr dirty="0" err="1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</a:t>
            </a:r>
            <a:r>
              <a:rPr dirty="0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$)</a:t>
            </a: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5" name="Google Shape;639;p49">
            <a:extLst>
              <a:ext uri="{FF2B5EF4-FFF2-40B4-BE49-F238E27FC236}">
                <a16:creationId xmlns:a16="http://schemas.microsoft.com/office/drawing/2014/main" id="{6DACD6CA-7206-3244-B131-8AAD546319EA}"/>
              </a:ext>
            </a:extLst>
          </p:cNvPr>
          <p:cNvSpPr/>
          <p:nvPr/>
        </p:nvSpPr>
        <p:spPr>
          <a:xfrm>
            <a:off x="3936806" y="4068240"/>
            <a:ext cx="1144454" cy="399396"/>
          </a:xfrm>
          <a:prstGeom prst="roundRect">
            <a:avLst>
              <a:gd fmla="val 12488" name="adj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2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Desconto médio</a:t>
            </a:r>
            <a:endParaRPr dirty="0"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6" name="Google Shape;640;p49">
            <a:extLst>
              <a:ext uri="{FF2B5EF4-FFF2-40B4-BE49-F238E27FC236}">
                <a16:creationId xmlns:a16="http://schemas.microsoft.com/office/drawing/2014/main" id="{884A4AEC-3284-D34E-9DAB-ABDA963B3F28}"/>
              </a:ext>
            </a:extLst>
          </p:cNvPr>
          <p:cNvSpPr/>
          <p:nvPr/>
        </p:nvSpPr>
        <p:spPr>
          <a:xfrm>
            <a:off x="3936805" y="4558430"/>
            <a:ext cx="1144455" cy="394893"/>
          </a:xfrm>
          <a:prstGeom prst="roundRect">
            <a:avLst>
              <a:gd fmla="val 12488" name="adj"/>
            </a:avLst>
          </a:prstGeom>
          <a:solidFill>
            <a:schemeClr val="accent3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Receita* (</a:t>
            </a:r>
            <a:r>
              <a:rPr dirty="0" err="1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</a:t>
            </a:r>
            <a:r>
              <a:rPr dirty="0" lang="pt-BR" sz="12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$)</a:t>
            </a: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E8AF-C755-4344-9D80-4949FF28D501}"/>
              </a:ext>
            </a:extLst>
          </p:cNvPr>
          <p:cNvSpPr/>
          <p:nvPr/>
        </p:nvSpPr>
        <p:spPr>
          <a:xfrm>
            <a:off x="0" y="3992503"/>
            <a:ext cx="1947797" cy="1237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32B59-FB45-F14F-9FCE-2FE4AE04A98E}"/>
              </a:ext>
            </a:extLst>
          </p:cNvPr>
          <p:cNvSpPr/>
          <p:nvPr/>
        </p:nvSpPr>
        <p:spPr>
          <a:xfrm>
            <a:off x="457536" y="4677398"/>
            <a:ext cx="2980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dirty="0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* Receita que o aluno renderá para a IES em seu </a:t>
            </a:r>
            <a:r>
              <a:rPr dirty="0" err="1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lifetime</a:t>
            </a:r>
            <a:r>
              <a:rPr dirty="0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 </a:t>
            </a:r>
            <a:r>
              <a:rPr dirty="0" err="1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value</a:t>
            </a:r>
            <a:r>
              <a:rPr dirty="0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    </a:t>
            </a:r>
          </a:p>
          <a:p>
            <a:r>
              <a:rPr dirty="0" lang="pt-BR" sz="800">
                <a:solidFill>
                  <a:schemeClr val="bg2"/>
                </a:solidFill>
                <a:latin typeface="Proxima Nova Bold"/>
                <a:cs typeface="Proxima Nova Bold"/>
              </a:rPr>
              <a:t>  (30 meses Graduação, 14 meses Pós) </a:t>
            </a:r>
          </a:p>
        </p:txBody>
      </p:sp>
    </p:spTree>
    <p:extLst>
      <p:ext uri="{BB962C8B-B14F-4D97-AF65-F5344CB8AC3E}">
        <p14:creationId xmlns:p14="http://schemas.microsoft.com/office/powerpoint/2010/main" val="107573301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632;p49">
            <a:extLst>
              <a:ext uri="{FF2B5EF4-FFF2-40B4-BE49-F238E27FC236}">
                <a16:creationId xmlns:a16="http://schemas.microsoft.com/office/drawing/2014/main" id="{4D617BC4-F00C-0345-8674-3F2CA973A9A0}"/>
              </a:ext>
            </a:extLst>
          </p:cNvPr>
          <p:cNvSpPr/>
          <p:nvPr/>
        </p:nvSpPr>
        <p:spPr>
          <a:xfrm>
            <a:off x="914556" y="3844736"/>
            <a:ext cx="7477117" cy="380741"/>
          </a:xfrm>
          <a:prstGeom prst="roundRect">
            <a:avLst>
              <a:gd fmla="val 12488" name="adj"/>
            </a:avLst>
          </a:prstGeom>
          <a:solidFill>
            <a:srgbClr val="304FFE">
              <a:alpha val="31770"/>
            </a:srgb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" name="Google Shape;633;p49">
            <a:extLst>
              <a:ext uri="{FF2B5EF4-FFF2-40B4-BE49-F238E27FC236}">
                <a16:creationId xmlns:a16="http://schemas.microsoft.com/office/drawing/2014/main" id="{876F9E31-6437-1744-B1F7-062F929E0189}"/>
              </a:ext>
            </a:extLst>
          </p:cNvPr>
          <p:cNvSpPr/>
          <p:nvPr/>
        </p:nvSpPr>
        <p:spPr>
          <a:xfrm>
            <a:off x="914556" y="4258208"/>
            <a:ext cx="7477116" cy="353264"/>
          </a:xfrm>
          <a:prstGeom prst="roundRect">
            <a:avLst>
              <a:gd fmla="val 12488" name="adj"/>
            </a:avLst>
          </a:prstGeom>
          <a:solidFill>
            <a:srgbClr val="FFA366">
              <a:alpha val="32290"/>
            </a:srgb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9" name="Google Shape;634;p49">
            <a:extLst>
              <a:ext uri="{FF2B5EF4-FFF2-40B4-BE49-F238E27FC236}">
                <a16:creationId xmlns:a16="http://schemas.microsoft.com/office/drawing/2014/main" id="{F6731E7E-13CD-9D4D-A6FC-8EF85990569E}"/>
              </a:ext>
            </a:extLst>
          </p:cNvPr>
          <p:cNvSpPr/>
          <p:nvPr/>
        </p:nvSpPr>
        <p:spPr>
          <a:xfrm>
            <a:off x="914555" y="4635607"/>
            <a:ext cx="7477115" cy="324669"/>
          </a:xfrm>
          <a:prstGeom prst="roundRect">
            <a:avLst>
              <a:gd fmla="val 12488" name="adj"/>
            </a:avLst>
          </a:prstGeom>
          <a:solidFill>
            <a:srgbClr val="AC8BFF">
              <a:alpha val="32290"/>
            </a:srgb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60" name="Google Shape;637;p49">
            <a:extLst>
              <a:ext uri="{FF2B5EF4-FFF2-40B4-BE49-F238E27FC236}">
                <a16:creationId xmlns:a16="http://schemas.microsoft.com/office/drawing/2014/main" id="{061CDF49-A0B1-9945-87BB-1D8337DDF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9199015"/>
              </p:ext>
            </p:extLst>
          </p:nvPr>
        </p:nvGraphicFramePr>
        <p:xfrm>
          <a:off x="914556" y="3603637"/>
          <a:ext cx="7490087" cy="1386778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152738">
                  <a:extLst>
                    <a:ext uri="{9D8B030D-6E8A-4147-A177-3AD203B41FA5}">
                      <a16:colId xmlns:a16="http://schemas.microsoft.com/office/drawing/2014/main" val="827487647"/>
                    </a:ext>
                  </a:extLst>
                </a:gridCol>
                <a:gridCol w="26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175">
                <a:tc>
                  <a:txBody>
                    <a:bodyPr/>
                    <a:lstStyle/>
                    <a:p>
                      <a:pPr algn="l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Indicador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Definição</a:t>
                      </a:r>
                      <a:endParaRPr b="1" dirty="0" sz="120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b="1" dirty="0" sz="120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b="1" dirty="0" sz="120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Benchmark</a:t>
                      </a:r>
                      <a:endParaRPr b="1" dirty="0" sz="120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b="1" dirty="0" sz="120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Atratividade</a:t>
                      </a:r>
                    </a:p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(ordens 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÷ </a:t>
                      </a:r>
                      <a:r>
                        <a:rPr b="0" dirty="0" err="1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visitas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)</a:t>
                      </a:r>
                      <a:endParaRPr dirty="0" sz="1000">
                        <a:ln>
                          <a:noFill/>
                        </a:ln>
                        <a:solidFill>
                          <a:schemeClr val="bg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quanto as ofertas são atrativas para o aluno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0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18,20 %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0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17,97 %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16%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-1,26 %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Sucesso</a:t>
                      </a:r>
                    </a:p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(pagos 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÷ </a:t>
                      </a:r>
                      <a:r>
                        <a:rPr b="0" dirty="0" err="1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ordens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)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se as ofertas trazem retorno financeiro ao aluno e se há alinhamento com o balcão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9,04 %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0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8,30 %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-8,19 %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Conversão</a:t>
                      </a:r>
                    </a:p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(pagos 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÷ </a:t>
                      </a:r>
                      <a:r>
                        <a:rPr b="0" dirty="0" err="1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visitas</a:t>
                      </a:r>
                      <a:r>
                        <a:rPr b="0" dirty="0" i="0" lang="en-US" strike="noStrike" sz="1000" u="none">
                          <a:solidFill>
                            <a:schemeClr val="bg2"/>
                          </a:solidFill>
                          <a:effectLst/>
                          <a:latin charset="0" panose="020B0604020202020204" typeface="Proxima Nova"/>
                        </a:rPr>
                        <a:t>)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a conversão geral de todas as etapas do processo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1,64 %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0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1,49 %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1.6%</a:t>
                      </a:r>
                      <a:endParaRPr dirty="0" sz="100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00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-9,15 %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Funil de vendas - Indicadores</a:t>
            </a:r>
            <a:endParaRPr dirty="0"/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3F694310-0A00-0E45-A2E7-2BB9AEDF9ED9}"/>
              </a:ext>
            </a:extLst>
          </p:cNvPr>
          <p:cNvSpPr/>
          <p:nvPr/>
        </p:nvSpPr>
        <p:spPr>
          <a:xfrm rot="10800000">
            <a:off x="2977669" y="1250293"/>
            <a:ext cx="3074981" cy="661501"/>
          </a:xfrm>
          <a:prstGeom prst="trapezoid">
            <a:avLst>
              <a:gd fmla="val 44296" name="adj"/>
            </a:avLst>
          </a:prstGeom>
          <a:solidFill>
            <a:srgbClr val="6D9DCD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51" name="Trapezoid 50">
            <a:extLst>
              <a:ext uri="{FF2B5EF4-FFF2-40B4-BE49-F238E27FC236}">
                <a16:creationId xmlns:a16="http://schemas.microsoft.com/office/drawing/2014/main" id="{AF15DBB2-66AF-0E41-85D8-44E67347BB8E}"/>
              </a:ext>
            </a:extLst>
          </p:cNvPr>
          <p:cNvSpPr/>
          <p:nvPr/>
        </p:nvSpPr>
        <p:spPr>
          <a:xfrm rot="10800000">
            <a:off x="3286263" y="1985090"/>
            <a:ext cx="2453067" cy="661501"/>
          </a:xfrm>
          <a:prstGeom prst="trapezoid">
            <a:avLst>
              <a:gd fmla="val 44296" name="adj"/>
            </a:avLst>
          </a:prstGeom>
          <a:solidFill>
            <a:srgbClr val="88AED8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619621CC-4E71-8949-B7AB-609740276FDA}"/>
              </a:ext>
            </a:extLst>
          </p:cNvPr>
          <p:cNvSpPr/>
          <p:nvPr/>
        </p:nvSpPr>
        <p:spPr>
          <a:xfrm rot="10800000">
            <a:off x="3587144" y="2721347"/>
            <a:ext cx="1846073" cy="661501"/>
          </a:xfrm>
          <a:prstGeom prst="trapezoid">
            <a:avLst>
              <a:gd fmla="val 44296" name="adj"/>
            </a:avLst>
          </a:prstGeom>
          <a:solidFill>
            <a:srgbClr val="A4C0E3"/>
          </a:solidFill>
        </p:spPr>
        <p:txBody>
          <a:bodyPr anchor="ctr" rtlCol="0" wrap="square">
            <a:spAutoFit/>
          </a:bodyPr>
          <a:lstStyle/>
          <a:p>
            <a:pPr algn="ctr"/>
            <a:endParaRPr b="1" dirty="0" lang="pt-BR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BD9255-6465-EC44-8F8D-2FFB493D5AD6}"/>
              </a:ext>
            </a:extLst>
          </p:cNvPr>
          <p:cNvSpPr/>
          <p:nvPr/>
        </p:nvSpPr>
        <p:spPr>
          <a:xfrm>
            <a:off x="4118630" y="1411769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417E29-0503-854E-B9CD-11AD7143424F}"/>
              </a:ext>
            </a:extLst>
          </p:cNvPr>
          <p:cNvSpPr/>
          <p:nvPr/>
        </p:nvSpPr>
        <p:spPr>
          <a:xfrm>
            <a:off x="3735773" y="2155181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Ordens geradas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F4ED06-4229-BC4C-8745-CD9A2C64602F}"/>
              </a:ext>
            </a:extLst>
          </p:cNvPr>
          <p:cNvSpPr/>
          <p:nvPr/>
        </p:nvSpPr>
        <p:spPr>
          <a:xfrm>
            <a:off x="4141440" y="2882823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dirty="0" lang="en-US" sz="1600">
                <a:solidFill>
                  <a:schemeClr val="bg1"/>
                </a:solidFill>
                <a:latin typeface="Proxima Nova Bold"/>
                <a:cs typeface="Proxima Nova Bold"/>
              </a:rPr>
              <a:t>Pagos</a:t>
            </a:r>
          </a:p>
        </p:txBody>
      </p:sp>
      <p:sp>
        <p:nvSpPr>
          <p:cNvPr id="61" name="Curved Right Arrow 60">
            <a:extLst>
              <a:ext uri="{FF2B5EF4-FFF2-40B4-BE49-F238E27FC236}">
                <a16:creationId xmlns:a16="http://schemas.microsoft.com/office/drawing/2014/main" id="{4A883A51-F2E0-F640-A938-818DE0C5F956}"/>
              </a:ext>
            </a:extLst>
          </p:cNvPr>
          <p:cNvSpPr/>
          <p:nvPr/>
        </p:nvSpPr>
        <p:spPr>
          <a:xfrm>
            <a:off x="2076594" y="1603888"/>
            <a:ext cx="880985" cy="1741171"/>
          </a:xfrm>
          <a:prstGeom prst="curvedRightArrow">
            <a:avLst>
              <a:gd fmla="val 25000" name="adj1"/>
              <a:gd fmla="val 50000" name="adj2"/>
              <a:gd fmla="val 25824" name="adj3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spAutoFit/>
          </a:bodyPr>
          <a:lstStyle/>
          <a:p>
            <a:pPr algn="ctr"/>
            <a:endParaRPr b="1" dirty="0" lang="en-US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62" name="Curved Right Arrow 61">
            <a:extLst>
              <a:ext uri="{FF2B5EF4-FFF2-40B4-BE49-F238E27FC236}">
                <a16:creationId xmlns:a16="http://schemas.microsoft.com/office/drawing/2014/main" id="{CFAF313C-5788-2A42-AA4C-DDAD8763B54D}"/>
              </a:ext>
            </a:extLst>
          </p:cNvPr>
          <p:cNvSpPr/>
          <p:nvPr/>
        </p:nvSpPr>
        <p:spPr>
          <a:xfrm flipH="1">
            <a:off x="6045109" y="1411769"/>
            <a:ext cx="816279" cy="891736"/>
          </a:xfrm>
          <a:prstGeom prst="curvedRightArrow">
            <a:avLst>
              <a:gd fmla="val 25000" name="adj1"/>
              <a:gd fmla="val 50000" name="adj2"/>
              <a:gd fmla="val 25824" name="adj3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spAutoFit/>
          </a:bodyPr>
          <a:lstStyle/>
          <a:p>
            <a:pPr algn="ctr"/>
            <a:endParaRPr b="1" dirty="0" lang="en-US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id="{32CE8EAA-1C64-5941-AE9C-2886F2E9FE96}"/>
              </a:ext>
            </a:extLst>
          </p:cNvPr>
          <p:cNvSpPr/>
          <p:nvPr/>
        </p:nvSpPr>
        <p:spPr>
          <a:xfrm flipH="1">
            <a:off x="5609020" y="2437846"/>
            <a:ext cx="816279" cy="891736"/>
          </a:xfrm>
          <a:prstGeom prst="curvedRightArrow">
            <a:avLst>
              <a:gd fmla="val 25000" name="adj1"/>
              <a:gd fmla="val 50000" name="adj2"/>
              <a:gd fmla="val 25824" name="adj3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spAutoFit/>
          </a:bodyPr>
          <a:lstStyle/>
          <a:p>
            <a:pPr algn="ctr"/>
            <a:endParaRPr b="1" dirty="0" lang="en-US" sz="2000">
              <a:solidFill>
                <a:srgbClr val="FDB913"/>
              </a:solidFill>
              <a:latin charset="0" panose="02000506030000020004" pitchFamily="50" typeface="Proxima Nova Rg"/>
            </a:endParaRPr>
          </a:p>
        </p:txBody>
      </p:sp>
      <p:sp>
        <p:nvSpPr>
          <p:cNvPr id="69" name="Google Shape;273;p37">
            <a:extLst>
              <a:ext uri="{FF2B5EF4-FFF2-40B4-BE49-F238E27FC236}">
                <a16:creationId xmlns:a16="http://schemas.microsoft.com/office/drawing/2014/main" id="{1545784B-185F-AB44-B8D5-3ADAF94F5A4E}"/>
              </a:ext>
            </a:extLst>
          </p:cNvPr>
          <p:cNvSpPr txBox="1"/>
          <p:nvPr/>
        </p:nvSpPr>
        <p:spPr>
          <a:xfrm>
            <a:off x="749155" y="2143142"/>
            <a:ext cx="1239537" cy="50345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5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Conversão</a:t>
            </a:r>
            <a:endParaRPr dirty="0" sz="1600">
              <a:solidFill>
                <a:srgbClr val="65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" name="Google Shape;273;p37">
            <a:extLst>
              <a:ext uri="{FF2B5EF4-FFF2-40B4-BE49-F238E27FC236}">
                <a16:creationId xmlns:a16="http://schemas.microsoft.com/office/drawing/2014/main" id="{955543EC-A307-FD4A-96A6-D4E4AD3ADA0D}"/>
              </a:ext>
            </a:extLst>
          </p:cNvPr>
          <p:cNvSpPr txBox="1"/>
          <p:nvPr/>
        </p:nvSpPr>
        <p:spPr>
          <a:xfrm>
            <a:off x="7063713" y="1498598"/>
            <a:ext cx="1353384" cy="50345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Atratividade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1" name="Google Shape;273;p37">
            <a:extLst>
              <a:ext uri="{FF2B5EF4-FFF2-40B4-BE49-F238E27FC236}">
                <a16:creationId xmlns:a16="http://schemas.microsoft.com/office/drawing/2014/main" id="{3807B0D3-12B0-EC44-93C9-25EAA40FF8AB}"/>
              </a:ext>
            </a:extLst>
          </p:cNvPr>
          <p:cNvSpPr txBox="1"/>
          <p:nvPr/>
        </p:nvSpPr>
        <p:spPr>
          <a:xfrm>
            <a:off x="6530016" y="2588271"/>
            <a:ext cx="1353384" cy="503450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Sucesso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52375847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Potencial de Alunos 20.1 </a:t>
            </a:r>
            <a:endParaRPr dirty="0"/>
          </a:p>
        </p:txBody>
      </p:sp>
      <p:sp>
        <p:nvSpPr>
          <p:cNvPr id="19" name="Google Shape;634;p49">
            <a:extLst>
              <a:ext uri="{FF2B5EF4-FFF2-40B4-BE49-F238E27FC236}">
                <a16:creationId xmlns:a16="http://schemas.microsoft.com/office/drawing/2014/main" id="{22783F5B-9E41-E943-A29A-3BBA254B59F2}"/>
              </a:ext>
            </a:extLst>
          </p:cNvPr>
          <p:cNvSpPr/>
          <p:nvPr/>
        </p:nvSpPr>
        <p:spPr>
          <a:xfrm>
            <a:off x="568593" y="1538746"/>
            <a:ext cx="8053240" cy="277143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" name="Google Shape;634;p49">
            <a:extLst>
              <a:ext uri="{FF2B5EF4-FFF2-40B4-BE49-F238E27FC236}">
                <a16:creationId xmlns:a16="http://schemas.microsoft.com/office/drawing/2014/main" id="{F43B0A0E-2FE7-BB43-ADAC-8DE69FA4A201}"/>
              </a:ext>
            </a:extLst>
          </p:cNvPr>
          <p:cNvSpPr/>
          <p:nvPr/>
        </p:nvSpPr>
        <p:spPr>
          <a:xfrm>
            <a:off x="568592" y="1877118"/>
            <a:ext cx="8053241" cy="288612"/>
          </a:xfrm>
          <a:prstGeom prst="roundRect">
            <a:avLst>
              <a:gd fmla="val 12488" name="adj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" name="Google Shape;638;p49">
            <a:extLst>
              <a:ext uri="{FF2B5EF4-FFF2-40B4-BE49-F238E27FC236}">
                <a16:creationId xmlns:a16="http://schemas.microsoft.com/office/drawing/2014/main" id="{E79D8CA5-E7A8-E54D-98DF-08AF2104C131}"/>
              </a:ext>
            </a:extLst>
          </p:cNvPr>
          <p:cNvSpPr/>
          <p:nvPr/>
        </p:nvSpPr>
        <p:spPr>
          <a:xfrm>
            <a:off x="568592" y="1200026"/>
            <a:ext cx="8053242" cy="288613"/>
          </a:xfrm>
          <a:prstGeom prst="roundRect">
            <a:avLst>
              <a:gd fmla="val 12488" name="adj"/>
            </a:avLst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24" name="Google Shape;552;p107">
            <a:extLst>
              <a:ext uri="{FF2B5EF4-FFF2-40B4-BE49-F238E27FC236}">
                <a16:creationId xmlns:a16="http://schemas.microsoft.com/office/drawing/2014/main" id="{C1E56186-8BD8-A34C-958D-C780CE238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2063"/>
              </p:ext>
            </p:extLst>
          </p:nvPr>
        </p:nvGraphicFramePr>
        <p:xfrm>
          <a:off x="4271544" y="3285521"/>
          <a:ext cx="4206240" cy="1181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950">
                <a:tc>
                  <a:txBody>
                    <a:bodyPr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Realizado (</a:t>
                      </a:r>
                      <a:r>
                        <a:rPr dirty="0" err="1" lang="pt-BR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</a:t>
                      </a:r>
                      <a:r>
                        <a:rPr dirty="0" lang="pt-BR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$) </a:t>
                      </a:r>
                      <a:endParaRPr dirty="0">
                        <a:solidFill>
                          <a:srgbClr val="43434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91425" marL="91425" marR="91425" marT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4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90.834.242,10</a:t>
                      </a:r>
                    </a:p>
                  </a:txBody>
                  <a:tcPr anchor="ctr" marB="91425" marL="91425" marR="91425" marT="91425">
                    <a:lnL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625">
                <a:tc>
                  <a:txBody>
                    <a:bodyPr/>
                    <a:lstStyle/>
                    <a:p>
                      <a:pPr algn="l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Potencial não realizado (</a:t>
                      </a:r>
                      <a:r>
                        <a:rPr dirty="0" err="1" lang="pt-BR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</a:t>
                      </a:r>
                      <a:r>
                        <a:rPr dirty="0" lang="pt-BR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$)</a:t>
                      </a:r>
                      <a:endParaRPr dirty="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91425" marL="91425" marR="91425" marT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19.990.754,00</a:t>
                      </a:r>
                      <a:endParaRPr dirty="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91425" marL="91425" marR="91425" marT="91425">
                    <a:lnL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Google Shape;638;p49">
            <a:extLst>
              <a:ext uri="{FF2B5EF4-FFF2-40B4-BE49-F238E27FC236}">
                <a16:creationId xmlns:a16="http://schemas.microsoft.com/office/drawing/2014/main" id="{B964421A-1E5D-B141-BB21-1BEC86CD8269}"/>
              </a:ext>
            </a:extLst>
          </p:cNvPr>
          <p:cNvSpPr/>
          <p:nvPr/>
        </p:nvSpPr>
        <p:spPr>
          <a:xfrm>
            <a:off x="4271541" y="3320315"/>
            <a:ext cx="4206240" cy="45719"/>
          </a:xfrm>
          <a:prstGeom prst="roundRect">
            <a:avLst>
              <a:gd fmla="val 12488" name="adj"/>
            </a:avLst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" name="Google Shape;638;p49">
            <a:extLst>
              <a:ext uri="{FF2B5EF4-FFF2-40B4-BE49-F238E27FC236}">
                <a16:creationId xmlns:a16="http://schemas.microsoft.com/office/drawing/2014/main" id="{5403C739-ED4B-4446-A54F-4691660AB81A}"/>
              </a:ext>
            </a:extLst>
          </p:cNvPr>
          <p:cNvSpPr/>
          <p:nvPr/>
        </p:nvSpPr>
        <p:spPr>
          <a:xfrm>
            <a:off x="4271539" y="4304990"/>
            <a:ext cx="4206240" cy="45719"/>
          </a:xfrm>
          <a:prstGeom prst="roundRect">
            <a:avLst>
              <a:gd fmla="val 12488" name="adj"/>
            </a:avLst>
          </a:prstGeom>
          <a:solidFill>
            <a:schemeClr val="dk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22" name="Google Shape;637;p49">
            <a:extLst>
              <a:ext uri="{FF2B5EF4-FFF2-40B4-BE49-F238E27FC236}">
                <a16:creationId xmlns:a16="http://schemas.microsoft.com/office/drawing/2014/main" id="{1490AC5E-FA6F-BA48-A131-6B0717945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727929"/>
              </p:ext>
            </p:extLst>
          </p:nvPr>
        </p:nvGraphicFramePr>
        <p:xfrm>
          <a:off x="516341" y="1119893"/>
          <a:ext cx="8105488" cy="1092203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285566">
                  <a:extLst>
                    <a:ext uri="{9D8B030D-6E8A-4147-A177-3AD203B41FA5}">
                      <a16:colId xmlns:a16="http://schemas.microsoft.com/office/drawing/2014/main" val="212898157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820943165"/>
                    </a:ext>
                  </a:extLst>
                </a:gridCol>
                <a:gridCol w="1073447">
                  <a:extLst>
                    <a:ext uri="{9D8B030D-6E8A-4147-A177-3AD203B41FA5}">
                      <a16:colId xmlns:a16="http://schemas.microsoft.com/office/drawing/2014/main" val="2974246302"/>
                    </a:ext>
                  </a:extLst>
                </a:gridCol>
                <a:gridCol w="1388411">
                  <a:extLst>
                    <a:ext uri="{9D8B030D-6E8A-4147-A177-3AD203B41FA5}">
                      <a16:colId xmlns:a16="http://schemas.microsoft.com/office/drawing/2014/main" val="341012751"/>
                    </a:ext>
                  </a:extLst>
                </a:gridCol>
                <a:gridCol w="1047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 sz="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743175"/>
                  </a:ext>
                </a:extLst>
              </a:tr>
              <a:tr h="205992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Ano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Visitas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Atratividade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Ordens geradas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Sucesso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Ordens pagas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pt-BR" sz="120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Conversão</a:t>
                      </a:r>
                      <a:endParaRPr b="1" dirty="0" sz="120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67416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6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135924"/>
                  </a:ext>
                </a:extLst>
              </a:tr>
              <a:tr h="205992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20.1</a:t>
                      </a:r>
                      <a:endParaRPr dirty="0"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455.399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17,97 %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81.840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8,30 %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6.793</a:t>
                      </a:r>
                      <a:endParaRPr dirty="0"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1,49 %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26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lang="pt-BR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1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243"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20.1 </a:t>
                      </a:r>
                      <a:r>
                        <a:rPr b="1" dirty="0" lang="pt-BR" sz="10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Potencial</a:t>
                      </a: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455.399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18,20 %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82.883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10,00 %</a:t>
                      </a: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8.288</a:t>
                      </a:r>
                      <a:endParaRPr dirty="0"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pt-BR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1,82 %</a:t>
                      </a:r>
                      <a:endParaRPr dirty="0"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algn="ctr"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algn="ctr"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tc>
                  <a:txBody>
                    <a:bodyPr/>
                    <a:lstStyle/>
                    <a:p>
                      <a:pPr algn="ctr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 sz="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anchor="ctr" marB="19050" marL="28575" marR="28575" marT="1905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type="none" w="sm"/>
                      <a:tailEnd len="sm" type="none" w="sm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len="sm" type="none" w="sm"/>
                      <a:tailEnd len="sm" type="none" w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159000"/>
            <a:ext cx="416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04810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441902" cy="14823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Estoque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222396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Evolutivo de Estoque</a:t>
            </a:r>
            <a:endParaRPr dirty="0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5E75269D-6016-1D41-BDEF-A19A9314F409}"/>
              </a:ext>
            </a:extLst>
          </p:cNvPr>
          <p:cNvSpPr txBox="1"/>
          <p:nvPr/>
        </p:nvSpPr>
        <p:spPr>
          <a:xfrm>
            <a:off x="487275" y="1090866"/>
            <a:ext cx="5377324" cy="35991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Número de </a:t>
            </a:r>
            <a:r>
              <a:rPr dirty="0" err="1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SKU’s</a:t>
            </a: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por dia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273;p37">
            <a:extLst>
              <a:ext uri="{FF2B5EF4-FFF2-40B4-BE49-F238E27FC236}">
                <a16:creationId xmlns:a16="http://schemas.microsoft.com/office/drawing/2014/main" id="{17461D1C-79DF-434D-ABF4-0B3D22768848}"/>
              </a:ext>
            </a:extLst>
          </p:cNvPr>
          <p:cNvSpPr txBox="1"/>
          <p:nvPr/>
        </p:nvSpPr>
        <p:spPr>
          <a:xfrm>
            <a:off x="487275" y="3017778"/>
            <a:ext cx="5377324" cy="35991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Média de preço oferecido por dia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282700"/>
            <a:ext cx="8128000" cy="177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200400"/>
            <a:ext cx="812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37368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/>
              <a:t>Estoque vendável e não vendável </a:t>
            </a:r>
            <a:endParaRPr dirty="0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5E75269D-6016-1D41-BDEF-A19A9314F409}"/>
              </a:ext>
            </a:extLst>
          </p:cNvPr>
          <p:cNvSpPr txBox="1"/>
          <p:nvPr/>
        </p:nvSpPr>
        <p:spPr>
          <a:xfrm>
            <a:off x="1889257" y="1263556"/>
            <a:ext cx="1419902" cy="35991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Estoque total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Google Shape;273;p37">
            <a:extLst>
              <a:ext uri="{FF2B5EF4-FFF2-40B4-BE49-F238E27FC236}">
                <a16:creationId xmlns:a16="http://schemas.microsoft.com/office/drawing/2014/main" id="{CE3B097A-5132-AD46-B456-43F635748954}"/>
              </a:ext>
            </a:extLst>
          </p:cNvPr>
          <p:cNvSpPr txBox="1"/>
          <p:nvPr/>
        </p:nvSpPr>
        <p:spPr>
          <a:xfrm>
            <a:off x="5237314" y="1263556"/>
            <a:ext cx="2178805" cy="359915"/>
          </a:xfrm>
          <a:prstGeom prst="rect">
            <a:avLst/>
          </a:prstGeom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pt-BR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Estoque não vendido</a:t>
            </a:r>
            <a:endParaRPr dirty="0" sz="160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C1135-3B41-6848-8C1A-F1723015F37A}"/>
              </a:ext>
            </a:extLst>
          </p:cNvPr>
          <p:cNvSpPr/>
          <p:nvPr/>
        </p:nvSpPr>
        <p:spPr>
          <a:xfrm>
            <a:off x="108859" y="4173582"/>
            <a:ext cx="8532221" cy="764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b="1" dirty="0" lang="en-US" sz="1000">
                <a:solidFill>
                  <a:schemeClr val="bg2"/>
                </a:solidFill>
                <a:latin charset="0" panose="020B0604020202020204" typeface="Proxima Nova"/>
              </a:rPr>
              <a:t>Preço acima do vendido na praça:</a:t>
            </a:r>
            <a:r>
              <a:rPr dirty="0" lang="en-US" sz="1000">
                <a:solidFill>
                  <a:schemeClr val="bg2"/>
                </a:solidFill>
                <a:latin charset="0" panose="020B0604020202020204" typeface="Proxima Nova"/>
              </a:rPr>
              <a:t> os preços praticados pela IES na praça foram mais caros do que a média das ofertas vendidas na praça;</a:t>
            </a:r>
          </a:p>
          <a:p>
            <a:pPr>
              <a:lnSpc>
                <a:spcPct val="150000"/>
              </a:lnSpc>
            </a:pPr>
            <a:r>
              <a:rPr b="1" dirty="0" lang="en-US" sz="1000">
                <a:solidFill>
                  <a:schemeClr val="bg2"/>
                </a:solidFill>
                <a:latin charset="0" panose="020B0604020202020204" typeface="Proxima Nova"/>
              </a:rPr>
              <a:t>Não vendido na praça:</a:t>
            </a:r>
            <a:r>
              <a:rPr dirty="0" lang="en-US" sz="1000">
                <a:solidFill>
                  <a:schemeClr val="bg2"/>
                </a:solidFill>
                <a:latin charset="0" panose="020B0604020202020204" typeface="Proxima Nova"/>
              </a:rPr>
              <a:t> Cursos que não tiveram venda na praça considerando todas as IES’s;</a:t>
            </a:r>
          </a:p>
          <a:p>
            <a:pPr>
              <a:lnSpc>
                <a:spcPct val="150000"/>
              </a:lnSpc>
            </a:pPr>
            <a:r>
              <a:rPr b="1" dirty="0" lang="en-US" sz="1000">
                <a:solidFill>
                  <a:schemeClr val="bg2"/>
                </a:solidFill>
                <a:latin charset="0" panose="020B0604020202020204" typeface="Proxima Nova"/>
              </a:rPr>
              <a:t>Outros motivos:</a:t>
            </a:r>
            <a:r>
              <a:rPr dirty="0" lang="en-US" sz="1000">
                <a:solidFill>
                  <a:schemeClr val="bg2"/>
                </a:solidFill>
                <a:latin charset="0" panose="020B0604020202020204" typeface="Proxima Nova"/>
              </a:rPr>
              <a:t>  Preferência de marca, benefícios e condições financeiras,  localização, posicionamento nas buscas entre outros.</a:t>
            </a:r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9700"/>
            <a:ext cx="3810000" cy="254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14097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181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04FFE"/>
      </a:dk1>
      <a:lt1>
        <a:srgbClr val="FFFFFF"/>
      </a:lt1>
      <a:dk2>
        <a:srgbClr val="464751"/>
      </a:dk2>
      <a:lt2>
        <a:srgbClr val="FFA366"/>
      </a:lt2>
      <a:accent1>
        <a:srgbClr val="9DEEB2"/>
      </a:accent1>
      <a:accent2>
        <a:srgbClr val="A5EFFF"/>
      </a:accent2>
      <a:accent3>
        <a:srgbClr val="AC8BFF"/>
      </a:accent3>
      <a:accent4>
        <a:srgbClr val="F280E5"/>
      </a:accent4>
      <a:accent5>
        <a:srgbClr val="FFD664"/>
      </a:accent5>
      <a:accent6>
        <a:srgbClr val="F4AD62"/>
      </a:accent6>
      <a:hlink>
        <a:srgbClr val="FF7E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17082</TotalTime>
  <Words>656</Words>
  <Application>Microsoft Macintosh PowerPoint</Application>
  <PresentationFormat>On-screen Show (16:9)</PresentationFormat>
  <Paragraphs>147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Proxima Nova Rg</vt:lpstr>
      <vt:lpstr>Proxima Nova Semibold</vt:lpstr>
      <vt:lpstr>Proxima Nova Extrabold</vt:lpstr>
      <vt:lpstr>Proxima Nova Bold</vt:lpstr>
      <vt:lpstr>Calibri</vt:lpstr>
      <vt:lpstr>Proxima Nova</vt:lpstr>
      <vt:lpstr>Arial</vt:lpstr>
      <vt:lpstr>Simple Light</vt:lpstr>
      <vt:lpstr>Resultados da Captação</vt:lpstr>
      <vt:lpstr>Agenda</vt:lpstr>
      <vt:lpstr>Resultados 20.1</vt:lpstr>
      <vt:lpstr>Funil de vendas</vt:lpstr>
      <vt:lpstr>Funil de vendas - Indicadores</vt:lpstr>
      <vt:lpstr>Potencial de Alunos 20.1 </vt:lpstr>
      <vt:lpstr>Estoque</vt:lpstr>
      <vt:lpstr>Evolutivo de Estoque</vt:lpstr>
      <vt:lpstr>Estoque vendável e não vendável </vt:lpstr>
      <vt:lpstr>Distribuição de vendas por porcentagem de desconto</vt:lpstr>
      <vt:lpstr>Fluxo de concorrência</vt:lpstr>
      <vt:lpstr>[TITULO_FLUXO_CONCORRENCIA]</vt:lpstr>
      <vt:lpstr>Planejamento 20.2</vt:lpstr>
      <vt:lpstr>Planejamento da Captação 2020.2</vt:lpstr>
      <vt:lpstr>Recomendações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Microsoft Office User</cp:lastModifiedBy>
  <dcterms:modified xsi:type="dcterms:W3CDTF">2020-03-20T17:56:46Z</dcterms:modified>
  <cp:revision>93</cp:revision>
  <dc:title>Resultados da Captação</dc:title>
</cp:coreProperties>
</file>